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8" Type="http://schemas.openxmlformats.org/officeDocument/2006/relationships/slideLayout" Target="../slideLayouts/slideLayout1.xml"/><Relationship Id="rId9"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7" Type="http://schemas.openxmlformats.org/officeDocument/2006/relationships/slideLayout" Target="../slideLayouts/slideLayout1.xml"/><Relationship Id="rId8"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r>
          <p:cNvPicPr>
            <a:picLocks noChangeAspect="1"/>
          </p:cNvPicPr>
          <p:nvPr/>
        </p:nvPicPr>
        <p:blipFill>
          <a:blip r:embed="rId2"/>
          <a:stretch>
            <a:fillRect/>
          </a:stretch>
        </p:blipFill>
        <p:spPr>
          <a:xfrm>
            <a:off x="9151620" y="0"/>
            <a:ext cx="5486400" cy="8229600"/>
          </a:xfrm>
          <a:prstGeom prst="rect">
            <a:avLst/>
          </a:prstGeom>
        </p:spPr>
      </p:pic>
      <p:sp>
        <p:nvSpPr>
          <p:cNvPr id="5" name="Text 1"/>
          <p:cNvSpPr/>
          <p:nvPr/>
        </p:nvSpPr>
        <p:spPr>
          <a:xfrm>
            <a:off x="833199" y="1782008"/>
            <a:ext cx="7477601" cy="1916430"/>
          </a:xfrm>
          <a:prstGeom prst="rect">
            <a:avLst/>
          </a:prstGeom>
          <a:noFill/>
          <a:ln/>
        </p:spPr>
        <p:txBody>
          <a:bodyPr wrap="square" rtlCol="0" anchor="t"/>
          <a:lstStyle/>
          <a:p>
            <a:pPr indent="0" marL="0">
              <a:lnSpc>
                <a:spcPts val="7545"/>
              </a:lnSpc>
              <a:buNone/>
            </a:pPr>
            <a:r>
              <a:rPr lang="en-US" sz="6036" dirty="0">
                <a:solidFill>
                  <a:srgbClr val="5C4E3D"/>
                </a:solidFill>
                <a:latin typeface="Libre Baskerville" pitchFamily="34" charset="0"/>
                <a:ea typeface="Libre Baskerville" pitchFamily="34" charset="-122"/>
                <a:cs typeface="Libre Baskerville" pitchFamily="34" charset="-120"/>
              </a:rPr>
              <a:t>Introducing the AI Voice Assistant</a:t>
            </a:r>
            <a:endParaRPr lang="en-US" sz="6036" dirty="0"/>
          </a:p>
        </p:txBody>
      </p:sp>
      <p:sp>
        <p:nvSpPr>
          <p:cNvPr id="6" name="Text 2"/>
          <p:cNvSpPr/>
          <p:nvPr/>
        </p:nvSpPr>
        <p:spPr>
          <a:xfrm>
            <a:off x="833199" y="4031694"/>
            <a:ext cx="7477601" cy="1777008"/>
          </a:xfrm>
          <a:prstGeom prst="rect">
            <a:avLst/>
          </a:prstGeom>
          <a:noFill/>
          <a:ln/>
        </p:spPr>
        <p:txBody>
          <a:bodyPr wrap="square" rtlCol="0" anchor="t"/>
          <a:lstStyle/>
          <a:p>
            <a:pPr indent="0" marL="0">
              <a:lnSpc>
                <a:spcPts val="2799"/>
              </a:lnSpc>
              <a:buNone/>
            </a:pPr>
            <a:r>
              <a:rPr lang="en-US" sz="1750" dirty="0">
                <a:solidFill>
                  <a:srgbClr val="454240"/>
                </a:solidFill>
                <a:latin typeface="DM Sans" pitchFamily="34" charset="0"/>
                <a:ea typeface="DM Sans" pitchFamily="34" charset="-122"/>
                <a:cs typeface="DM Sans" pitchFamily="34" charset="-120"/>
              </a:rPr>
              <a:t> This presentation will guide you through the process of building an AI voice assistant app using the powerful multimodal language model, Llava, and the Whisper speech recognition system. We'll cover the key steps to create an engaging and intelligent voice-based user experience.</a:t>
            </a:r>
            <a:endParaRPr lang="en-US" sz="1750" dirty="0"/>
          </a:p>
        </p:txBody>
      </p:sp>
      <p:sp>
        <p:nvSpPr>
          <p:cNvPr id="7" name="Shape 3"/>
          <p:cNvSpPr/>
          <p:nvPr/>
        </p:nvSpPr>
        <p:spPr>
          <a:xfrm>
            <a:off x="833199" y="6075283"/>
            <a:ext cx="355402" cy="355402"/>
          </a:xfrm>
          <a:prstGeom prst="roundRect">
            <a:avLst>
              <a:gd name="adj" fmla="val 25726039"/>
            </a:avLst>
          </a:prstGeom>
          <a:noFill/>
          <a:ln w="7620">
            <a:solidFill>
              <a:srgbClr val="FFFFFF"/>
            </a:solidFill>
            <a:prstDash val="solid"/>
          </a:ln>
        </p:spPr>
      </p:sp>
      <p:pic>
        <p:nvPicPr>
          <p:cNvPr id="8" name="Image 2" descr="preencoded.png">    </p:cNvPr>
          <p:cNvPicPr>
            <a:picLocks noChangeAspect="1"/>
          </p:cNvPicPr>
          <p:nvPr/>
        </p:nvPicPr>
        <p:blipFill>
          <a:blip r:embed="rId3"/>
          <a:stretch>
            <a:fillRect/>
          </a:stretch>
        </p:blipFill>
        <p:spPr>
          <a:xfrm>
            <a:off x="840819" y="6082903"/>
            <a:ext cx="340162" cy="340162"/>
          </a:xfrm>
          <a:prstGeom prst="rect">
            <a:avLst/>
          </a:prstGeom>
        </p:spPr>
      </p:pic>
      <p:sp>
        <p:nvSpPr>
          <p:cNvPr id="9" name="Text 4"/>
          <p:cNvSpPr/>
          <p:nvPr/>
        </p:nvSpPr>
        <p:spPr>
          <a:xfrm>
            <a:off x="1299686" y="6058614"/>
            <a:ext cx="2714387" cy="388858"/>
          </a:xfrm>
          <a:prstGeom prst="rect">
            <a:avLst/>
          </a:prstGeom>
          <a:noFill/>
          <a:ln/>
        </p:spPr>
        <p:txBody>
          <a:bodyPr wrap="none" rtlCol="0" anchor="t"/>
          <a:lstStyle/>
          <a:p>
            <a:pPr algn="l" indent="0" marL="0">
              <a:lnSpc>
                <a:spcPts val="3062"/>
              </a:lnSpc>
              <a:buNone/>
            </a:pPr>
            <a:r>
              <a:rPr lang="en-US" sz="2187" b="1" dirty="0">
                <a:solidFill>
                  <a:srgbClr val="454240"/>
                </a:solidFill>
                <a:latin typeface="DM Sans" pitchFamily="34" charset="0"/>
                <a:ea typeface="DM Sans" pitchFamily="34" charset="-122"/>
                <a:cs typeface="DM Sans" pitchFamily="34" charset="-120"/>
              </a:rPr>
              <a:t>by Abhishek Rathod</a:t>
            </a:r>
            <a:endParaRPr lang="en-US" sz="2187" dirty="0"/>
          </a:p>
        </p:txBody>
      </p:sp>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
        <p:nvSpPr>
          <p:cNvPr id="4" name="Text 1"/>
          <p:cNvSpPr/>
          <p:nvPr/>
        </p:nvSpPr>
        <p:spPr>
          <a:xfrm>
            <a:off x="2037993" y="1340525"/>
            <a:ext cx="10554414" cy="1388745"/>
          </a:xfrm>
          <a:prstGeom prst="rect">
            <a:avLst/>
          </a:prstGeom>
          <a:noFill/>
          <a:ln/>
        </p:spPr>
        <p:txBody>
          <a:bodyPr wrap="square" rtlCol="0" anchor="t"/>
          <a:lstStyle/>
          <a:p>
            <a:pPr indent="0" marL="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Llava: The Multimodal Language Model</a:t>
            </a:r>
            <a:endParaRPr lang="en-US" sz="4374" dirty="0"/>
          </a:p>
        </p:txBody>
      </p:sp>
      <p:sp>
        <p:nvSpPr>
          <p:cNvPr id="5" name="Text 2"/>
          <p:cNvSpPr/>
          <p:nvPr/>
        </p:nvSpPr>
        <p:spPr>
          <a:xfrm>
            <a:off x="2037993" y="3284696"/>
            <a:ext cx="3156347" cy="694373"/>
          </a:xfrm>
          <a:prstGeom prst="rect">
            <a:avLst/>
          </a:prstGeom>
          <a:noFill/>
          <a:ln/>
        </p:spPr>
        <p:txBody>
          <a:bodyPr wrap="square" rtlCol="0" anchor="t"/>
          <a:lstStyle/>
          <a:p>
            <a:pPr indent="0" marL="0">
              <a:lnSpc>
                <a:spcPts val="2734"/>
              </a:lnSpc>
              <a:buNone/>
            </a:pPr>
            <a:r>
              <a:rPr lang="en-US" sz="2187" dirty="0">
                <a:solidFill>
                  <a:srgbClr val="5C4E3D"/>
                </a:solidFill>
                <a:latin typeface="Libre Baskerville" pitchFamily="34" charset="0"/>
                <a:ea typeface="Libre Baskerville" pitchFamily="34" charset="-122"/>
                <a:cs typeface="Libre Baskerville" pitchFamily="34" charset="-120"/>
              </a:rPr>
              <a:t>Multimodal Capabilities</a:t>
            </a:r>
            <a:endParaRPr lang="en-US" sz="2187" dirty="0"/>
          </a:p>
        </p:txBody>
      </p:sp>
      <p:sp>
        <p:nvSpPr>
          <p:cNvPr id="6" name="Text 3"/>
          <p:cNvSpPr/>
          <p:nvPr/>
        </p:nvSpPr>
        <p:spPr>
          <a:xfrm>
            <a:off x="2037993" y="4201239"/>
            <a:ext cx="3156347" cy="2487811"/>
          </a:xfrm>
          <a:prstGeom prst="rect">
            <a:avLst/>
          </a:prstGeom>
          <a:noFill/>
          <a:ln/>
        </p:spPr>
        <p:txBody>
          <a:bodyPr wrap="square" rtlCol="0" anchor="t"/>
          <a:lstStyle/>
          <a:p>
            <a:pPr indent="0" marL="0">
              <a:lnSpc>
                <a:spcPts val="2799"/>
              </a:lnSpc>
              <a:buNone/>
            </a:pPr>
            <a:r>
              <a:rPr lang="en-US" sz="1750" dirty="0">
                <a:solidFill>
                  <a:srgbClr val="454240"/>
                </a:solidFill>
                <a:latin typeface="DM Sans" pitchFamily="34" charset="0"/>
                <a:ea typeface="DM Sans" pitchFamily="34" charset="-122"/>
                <a:cs typeface="DM Sans" pitchFamily="34" charset="-120"/>
              </a:rPr>
              <a:t>Llava is a large language model trained on a diverse range of data, including text, images, and other modalities. This allows it to understand and generate natural language in a more holistic, contextual way.</a:t>
            </a:r>
            <a:endParaRPr lang="en-US" sz="1750" dirty="0"/>
          </a:p>
        </p:txBody>
      </p:sp>
      <p:sp>
        <p:nvSpPr>
          <p:cNvPr id="7" name="Text 4"/>
          <p:cNvSpPr/>
          <p:nvPr/>
        </p:nvSpPr>
        <p:spPr>
          <a:xfrm>
            <a:off x="5743932" y="3284696"/>
            <a:ext cx="2977039" cy="347186"/>
          </a:xfrm>
          <a:prstGeom prst="rect">
            <a:avLst/>
          </a:prstGeom>
          <a:noFill/>
          <a:ln/>
        </p:spPr>
        <p:txBody>
          <a:bodyPr wrap="none" rtlCol="0" anchor="t"/>
          <a:lstStyle/>
          <a:p>
            <a:pPr indent="0" marL="0">
              <a:lnSpc>
                <a:spcPts val="2734"/>
              </a:lnSpc>
              <a:buNone/>
            </a:pPr>
            <a:r>
              <a:rPr lang="en-US" sz="2187" dirty="0">
                <a:solidFill>
                  <a:srgbClr val="5C4E3D"/>
                </a:solidFill>
                <a:latin typeface="Libre Baskerville" pitchFamily="34" charset="0"/>
                <a:ea typeface="Libre Baskerville" pitchFamily="34" charset="-122"/>
                <a:cs typeface="Libre Baskerville" pitchFamily="34" charset="-120"/>
              </a:rPr>
              <a:t>Flexible and Scalable</a:t>
            </a:r>
            <a:endParaRPr lang="en-US" sz="2187" dirty="0"/>
          </a:p>
        </p:txBody>
      </p:sp>
      <p:sp>
        <p:nvSpPr>
          <p:cNvPr id="8" name="Text 5"/>
          <p:cNvSpPr/>
          <p:nvPr/>
        </p:nvSpPr>
        <p:spPr>
          <a:xfrm>
            <a:off x="5743932" y="3854053"/>
            <a:ext cx="3156347" cy="2132409"/>
          </a:xfrm>
          <a:prstGeom prst="rect">
            <a:avLst/>
          </a:prstGeom>
          <a:noFill/>
          <a:ln/>
        </p:spPr>
        <p:txBody>
          <a:bodyPr wrap="square" rtlCol="0" anchor="t"/>
          <a:lstStyle/>
          <a:p>
            <a:pPr indent="0" marL="0">
              <a:lnSpc>
                <a:spcPts val="2799"/>
              </a:lnSpc>
              <a:buNone/>
            </a:pPr>
            <a:r>
              <a:rPr lang="en-US" sz="1750" dirty="0">
                <a:solidFill>
                  <a:srgbClr val="454240"/>
                </a:solidFill>
                <a:latin typeface="DM Sans" pitchFamily="34" charset="0"/>
                <a:ea typeface="DM Sans" pitchFamily="34" charset="-122"/>
                <a:cs typeface="DM Sans" pitchFamily="34" charset="-120"/>
              </a:rPr>
              <a:t>Llava's modular architecture makes it easy to integrate into various applications, including voice assistants, and its scalable design ensures efficient performance.</a:t>
            </a:r>
            <a:endParaRPr lang="en-US" sz="1750" dirty="0"/>
          </a:p>
        </p:txBody>
      </p:sp>
      <p:sp>
        <p:nvSpPr>
          <p:cNvPr id="9" name="Text 6"/>
          <p:cNvSpPr/>
          <p:nvPr/>
        </p:nvSpPr>
        <p:spPr>
          <a:xfrm>
            <a:off x="9449872" y="3284696"/>
            <a:ext cx="3156347" cy="694373"/>
          </a:xfrm>
          <a:prstGeom prst="rect">
            <a:avLst/>
          </a:prstGeom>
          <a:noFill/>
          <a:ln/>
        </p:spPr>
        <p:txBody>
          <a:bodyPr wrap="square" rtlCol="0" anchor="t"/>
          <a:lstStyle/>
          <a:p>
            <a:pPr indent="0" marL="0">
              <a:lnSpc>
                <a:spcPts val="2734"/>
              </a:lnSpc>
              <a:buNone/>
            </a:pPr>
            <a:r>
              <a:rPr lang="en-US" sz="2187" dirty="0">
                <a:solidFill>
                  <a:srgbClr val="5C4E3D"/>
                </a:solidFill>
                <a:latin typeface="Libre Baskerville" pitchFamily="34" charset="0"/>
                <a:ea typeface="Libre Baskerville" pitchFamily="34" charset="-122"/>
                <a:cs typeface="Libre Baskerville" pitchFamily="34" charset="-120"/>
              </a:rPr>
              <a:t>Powerful NLP Features</a:t>
            </a:r>
            <a:endParaRPr lang="en-US" sz="2187" dirty="0"/>
          </a:p>
        </p:txBody>
      </p:sp>
      <p:sp>
        <p:nvSpPr>
          <p:cNvPr id="10" name="Text 7"/>
          <p:cNvSpPr/>
          <p:nvPr/>
        </p:nvSpPr>
        <p:spPr>
          <a:xfrm>
            <a:off x="9449872" y="4201239"/>
            <a:ext cx="3156347" cy="2487811"/>
          </a:xfrm>
          <a:prstGeom prst="rect">
            <a:avLst/>
          </a:prstGeom>
          <a:noFill/>
          <a:ln/>
        </p:spPr>
        <p:txBody>
          <a:bodyPr wrap="square" rtlCol="0" anchor="t"/>
          <a:lstStyle/>
          <a:p>
            <a:pPr indent="0" marL="0">
              <a:lnSpc>
                <a:spcPts val="2799"/>
              </a:lnSpc>
              <a:buNone/>
            </a:pPr>
            <a:r>
              <a:rPr lang="en-US" sz="1750" dirty="0">
                <a:solidFill>
                  <a:srgbClr val="454240"/>
                </a:solidFill>
                <a:latin typeface="DM Sans" pitchFamily="34" charset="0"/>
                <a:ea typeface="DM Sans" pitchFamily="34" charset="-122"/>
                <a:cs typeface="DM Sans" pitchFamily="34" charset="-120"/>
              </a:rPr>
              <a:t>Llava excels at natural language processing tasks like language generation, question answering, and text comprehension, which are crucial for building an intelligent voice assistant.</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DFA">
              <a:alpha val="85000"/>
            </a:srgbClr>
          </a:solidFill>
          <a:ln/>
        </p:spPr>
      </p:sp>
      <p:sp>
        <p:nvSpPr>
          <p:cNvPr id="6" name="Text 2"/>
          <p:cNvSpPr/>
          <p:nvPr/>
        </p:nvSpPr>
        <p:spPr>
          <a:xfrm>
            <a:off x="2037993" y="796290"/>
            <a:ext cx="10554414" cy="1388745"/>
          </a:xfrm>
          <a:prstGeom prst="rect">
            <a:avLst/>
          </a:prstGeom>
          <a:noFill/>
          <a:ln/>
        </p:spPr>
        <p:txBody>
          <a:bodyPr wrap="square" rtlCol="0" anchor="t"/>
          <a:lstStyle/>
          <a:p>
            <a:pPr indent="0" marL="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Whisper: Speech Recognition Powered by AI</a:t>
            </a:r>
            <a:endParaRPr lang="en-US" sz="4374" dirty="0"/>
          </a:p>
        </p:txBody>
      </p:sp>
      <p:sp>
        <p:nvSpPr>
          <p:cNvPr id="7" name="Shape 3"/>
          <p:cNvSpPr/>
          <p:nvPr/>
        </p:nvSpPr>
        <p:spPr>
          <a:xfrm>
            <a:off x="7293054" y="2518291"/>
            <a:ext cx="44410" cy="4915019"/>
          </a:xfrm>
          <a:prstGeom prst="roundRect">
            <a:avLst>
              <a:gd name="adj" fmla="val 225151"/>
            </a:avLst>
          </a:prstGeom>
          <a:solidFill>
            <a:srgbClr val="DDD3BA"/>
          </a:solidFill>
          <a:ln/>
        </p:spPr>
      </p:sp>
      <p:sp>
        <p:nvSpPr>
          <p:cNvPr id="8" name="Shape 4"/>
          <p:cNvSpPr/>
          <p:nvPr/>
        </p:nvSpPr>
        <p:spPr>
          <a:xfrm>
            <a:off x="6287631" y="2919591"/>
            <a:ext cx="777597" cy="44410"/>
          </a:xfrm>
          <a:prstGeom prst="roundRect">
            <a:avLst>
              <a:gd name="adj" fmla="val 225151"/>
            </a:avLst>
          </a:prstGeom>
          <a:solidFill>
            <a:srgbClr val="DDD3BA"/>
          </a:solidFill>
          <a:ln/>
        </p:spPr>
      </p:sp>
      <p:sp>
        <p:nvSpPr>
          <p:cNvPr id="9" name="Shape 5"/>
          <p:cNvSpPr/>
          <p:nvPr/>
        </p:nvSpPr>
        <p:spPr>
          <a:xfrm>
            <a:off x="7065228" y="2691884"/>
            <a:ext cx="499943" cy="499943"/>
          </a:xfrm>
          <a:prstGeom prst="roundRect">
            <a:avLst>
              <a:gd name="adj" fmla="val 20000"/>
            </a:avLst>
          </a:prstGeom>
          <a:solidFill>
            <a:srgbClr val="F7EDD4"/>
          </a:solidFill>
          <a:ln w="7620">
            <a:solidFill>
              <a:srgbClr val="DDD3BA"/>
            </a:solidFill>
            <a:prstDash val="solid"/>
          </a:ln>
        </p:spPr>
      </p:sp>
      <p:sp>
        <p:nvSpPr>
          <p:cNvPr id="10" name="Text 6"/>
          <p:cNvSpPr/>
          <p:nvPr/>
        </p:nvSpPr>
        <p:spPr>
          <a:xfrm>
            <a:off x="7240845" y="2733556"/>
            <a:ext cx="148709" cy="416481"/>
          </a:xfrm>
          <a:prstGeom prst="rect">
            <a:avLst/>
          </a:prstGeom>
          <a:noFill/>
          <a:ln/>
        </p:spPr>
        <p:txBody>
          <a:bodyPr wrap="none" rtlCol="0" anchor="t"/>
          <a:lstStyle/>
          <a:p>
            <a:pPr algn="ctr" indent="0" marL="0">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1</a:t>
            </a:r>
            <a:endParaRPr lang="en-US" sz="2624" dirty="0"/>
          </a:p>
        </p:txBody>
      </p:sp>
      <p:sp>
        <p:nvSpPr>
          <p:cNvPr id="11" name="Text 7"/>
          <p:cNvSpPr/>
          <p:nvPr/>
        </p:nvSpPr>
        <p:spPr>
          <a:xfrm>
            <a:off x="2834521" y="2740462"/>
            <a:ext cx="3258622" cy="347186"/>
          </a:xfrm>
          <a:prstGeom prst="rect">
            <a:avLst/>
          </a:prstGeom>
          <a:noFill/>
          <a:ln/>
        </p:spPr>
        <p:txBody>
          <a:bodyPr wrap="none" rtlCol="0" anchor="t"/>
          <a:lstStyle/>
          <a:p>
            <a:pPr algn="r" indent="0" marL="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Accurate Transcription</a:t>
            </a:r>
            <a:endParaRPr lang="en-US" sz="2187" dirty="0"/>
          </a:p>
        </p:txBody>
      </p:sp>
      <p:sp>
        <p:nvSpPr>
          <p:cNvPr id="12" name="Text 8"/>
          <p:cNvSpPr/>
          <p:nvPr/>
        </p:nvSpPr>
        <p:spPr>
          <a:xfrm>
            <a:off x="2037993" y="3220879"/>
            <a:ext cx="4055150" cy="1421606"/>
          </a:xfrm>
          <a:prstGeom prst="rect">
            <a:avLst/>
          </a:prstGeom>
          <a:noFill/>
          <a:ln/>
        </p:spPr>
        <p:txBody>
          <a:bodyPr wrap="square" rtlCol="0" anchor="t"/>
          <a:lstStyle/>
          <a:p>
            <a:pPr algn="r" indent="0" marL="0">
              <a:lnSpc>
                <a:spcPts val="2799"/>
              </a:lnSpc>
              <a:buNone/>
            </a:pPr>
            <a:r>
              <a:rPr lang="en-US" sz="1750" dirty="0">
                <a:solidFill>
                  <a:srgbClr val="454240"/>
                </a:solidFill>
                <a:latin typeface="DM Sans" pitchFamily="34" charset="0"/>
                <a:ea typeface="DM Sans" pitchFamily="34" charset="-122"/>
                <a:cs typeface="DM Sans" pitchFamily="34" charset="-120"/>
              </a:rPr>
              <a:t>Whisper uses advanced deep learning models to accurately transcribe spoken language into text, handling a wide range of accents and dialects.</a:t>
            </a:r>
            <a:endParaRPr lang="en-US" sz="1750" dirty="0"/>
          </a:p>
        </p:txBody>
      </p:sp>
      <p:sp>
        <p:nvSpPr>
          <p:cNvPr id="13" name="Shape 9"/>
          <p:cNvSpPr/>
          <p:nvPr/>
        </p:nvSpPr>
        <p:spPr>
          <a:xfrm>
            <a:off x="7565172" y="4030444"/>
            <a:ext cx="777597" cy="44410"/>
          </a:xfrm>
          <a:prstGeom prst="roundRect">
            <a:avLst>
              <a:gd name="adj" fmla="val 225151"/>
            </a:avLst>
          </a:prstGeom>
          <a:solidFill>
            <a:srgbClr val="DDD3BA"/>
          </a:solidFill>
          <a:ln/>
        </p:spPr>
      </p:sp>
      <p:sp>
        <p:nvSpPr>
          <p:cNvPr id="14" name="Shape 10"/>
          <p:cNvSpPr/>
          <p:nvPr/>
        </p:nvSpPr>
        <p:spPr>
          <a:xfrm>
            <a:off x="7065228" y="3802737"/>
            <a:ext cx="499943" cy="499943"/>
          </a:xfrm>
          <a:prstGeom prst="roundRect">
            <a:avLst>
              <a:gd name="adj" fmla="val 20000"/>
            </a:avLst>
          </a:prstGeom>
          <a:solidFill>
            <a:srgbClr val="F7EDD4"/>
          </a:solidFill>
          <a:ln w="7620">
            <a:solidFill>
              <a:srgbClr val="DDD3BA"/>
            </a:solidFill>
            <a:prstDash val="solid"/>
          </a:ln>
        </p:spPr>
      </p:sp>
      <p:sp>
        <p:nvSpPr>
          <p:cNvPr id="15" name="Text 11"/>
          <p:cNvSpPr/>
          <p:nvPr/>
        </p:nvSpPr>
        <p:spPr>
          <a:xfrm>
            <a:off x="7212509" y="3844409"/>
            <a:ext cx="205383" cy="416481"/>
          </a:xfrm>
          <a:prstGeom prst="rect">
            <a:avLst/>
          </a:prstGeom>
          <a:noFill/>
          <a:ln/>
        </p:spPr>
        <p:txBody>
          <a:bodyPr wrap="none" rtlCol="0" anchor="t"/>
          <a:lstStyle/>
          <a:p>
            <a:pPr algn="ctr" indent="0" marL="0">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2</a:t>
            </a:r>
            <a:endParaRPr lang="en-US" sz="2624" dirty="0"/>
          </a:p>
        </p:txBody>
      </p:sp>
      <p:sp>
        <p:nvSpPr>
          <p:cNvPr id="16" name="Text 12"/>
          <p:cNvSpPr/>
          <p:nvPr/>
        </p:nvSpPr>
        <p:spPr>
          <a:xfrm>
            <a:off x="8537258" y="3851315"/>
            <a:ext cx="2986445" cy="347186"/>
          </a:xfrm>
          <a:prstGeom prst="rect">
            <a:avLst/>
          </a:prstGeom>
          <a:noFill/>
          <a:ln/>
        </p:spPr>
        <p:txBody>
          <a:bodyPr wrap="none" rtlCol="0" anchor="t"/>
          <a:lstStyle/>
          <a:p>
            <a:pPr algn="l" indent="0" marL="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Multilingual Support</a:t>
            </a:r>
            <a:endParaRPr lang="en-US" sz="2187" dirty="0"/>
          </a:p>
        </p:txBody>
      </p:sp>
      <p:sp>
        <p:nvSpPr>
          <p:cNvPr id="17" name="Text 13"/>
          <p:cNvSpPr/>
          <p:nvPr/>
        </p:nvSpPr>
        <p:spPr>
          <a:xfrm>
            <a:off x="8537258" y="4331732"/>
            <a:ext cx="4055150" cy="1421606"/>
          </a:xfrm>
          <a:prstGeom prst="rect">
            <a:avLst/>
          </a:prstGeom>
          <a:noFill/>
          <a:ln/>
        </p:spPr>
        <p:txBody>
          <a:bodyPr wrap="square" rtlCol="0" anchor="t"/>
          <a:lstStyle/>
          <a:p>
            <a:pPr algn="l" indent="0" marL="0">
              <a:lnSpc>
                <a:spcPts val="2799"/>
              </a:lnSpc>
              <a:buNone/>
            </a:pPr>
            <a:r>
              <a:rPr lang="en-US" sz="1750" dirty="0">
                <a:solidFill>
                  <a:srgbClr val="454240"/>
                </a:solidFill>
                <a:latin typeface="DM Sans" pitchFamily="34" charset="0"/>
                <a:ea typeface="DM Sans" pitchFamily="34" charset="-122"/>
                <a:cs typeface="DM Sans" pitchFamily="34" charset="-120"/>
              </a:rPr>
              <a:t>Whisper is trained on multiple languages, allowing your voice assistant to understand and respond in a variety of languages.</a:t>
            </a:r>
            <a:endParaRPr lang="en-US" sz="1750" dirty="0"/>
          </a:p>
        </p:txBody>
      </p:sp>
      <p:sp>
        <p:nvSpPr>
          <p:cNvPr id="18" name="Shape 14"/>
          <p:cNvSpPr/>
          <p:nvPr/>
        </p:nvSpPr>
        <p:spPr>
          <a:xfrm>
            <a:off x="6287631" y="5488126"/>
            <a:ext cx="777597" cy="44410"/>
          </a:xfrm>
          <a:prstGeom prst="roundRect">
            <a:avLst>
              <a:gd name="adj" fmla="val 225151"/>
            </a:avLst>
          </a:prstGeom>
          <a:solidFill>
            <a:srgbClr val="DDD3BA"/>
          </a:solidFill>
          <a:ln/>
        </p:spPr>
      </p:sp>
      <p:sp>
        <p:nvSpPr>
          <p:cNvPr id="19" name="Shape 15"/>
          <p:cNvSpPr/>
          <p:nvPr/>
        </p:nvSpPr>
        <p:spPr>
          <a:xfrm>
            <a:off x="7065228" y="5260419"/>
            <a:ext cx="499943" cy="499943"/>
          </a:xfrm>
          <a:prstGeom prst="roundRect">
            <a:avLst>
              <a:gd name="adj" fmla="val 20000"/>
            </a:avLst>
          </a:prstGeom>
          <a:solidFill>
            <a:srgbClr val="F7EDD4"/>
          </a:solidFill>
          <a:ln w="7620">
            <a:solidFill>
              <a:srgbClr val="DDD3BA"/>
            </a:solidFill>
            <a:prstDash val="solid"/>
          </a:ln>
        </p:spPr>
      </p:sp>
      <p:sp>
        <p:nvSpPr>
          <p:cNvPr id="20" name="Text 16"/>
          <p:cNvSpPr/>
          <p:nvPr/>
        </p:nvSpPr>
        <p:spPr>
          <a:xfrm>
            <a:off x="7212509" y="5302091"/>
            <a:ext cx="205383" cy="416481"/>
          </a:xfrm>
          <a:prstGeom prst="rect">
            <a:avLst/>
          </a:prstGeom>
          <a:noFill/>
          <a:ln/>
        </p:spPr>
        <p:txBody>
          <a:bodyPr wrap="none" rtlCol="0" anchor="t"/>
          <a:lstStyle/>
          <a:p>
            <a:pPr algn="ctr" indent="0" marL="0">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3</a:t>
            </a:r>
            <a:endParaRPr lang="en-US" sz="2624" dirty="0"/>
          </a:p>
        </p:txBody>
      </p:sp>
      <p:sp>
        <p:nvSpPr>
          <p:cNvPr id="21" name="Text 17"/>
          <p:cNvSpPr/>
          <p:nvPr/>
        </p:nvSpPr>
        <p:spPr>
          <a:xfrm>
            <a:off x="3006923" y="5308997"/>
            <a:ext cx="3086219" cy="347186"/>
          </a:xfrm>
          <a:prstGeom prst="rect">
            <a:avLst/>
          </a:prstGeom>
          <a:noFill/>
          <a:ln/>
        </p:spPr>
        <p:txBody>
          <a:bodyPr wrap="none" rtlCol="0" anchor="t"/>
          <a:lstStyle/>
          <a:p>
            <a:pPr algn="r" indent="0" marL="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Real-Time Processing</a:t>
            </a:r>
            <a:endParaRPr lang="en-US" sz="2187" dirty="0"/>
          </a:p>
        </p:txBody>
      </p:sp>
      <p:sp>
        <p:nvSpPr>
          <p:cNvPr id="22" name="Text 18"/>
          <p:cNvSpPr/>
          <p:nvPr/>
        </p:nvSpPr>
        <p:spPr>
          <a:xfrm>
            <a:off x="2037993" y="5789414"/>
            <a:ext cx="4055150" cy="1421606"/>
          </a:xfrm>
          <a:prstGeom prst="rect">
            <a:avLst/>
          </a:prstGeom>
          <a:noFill/>
          <a:ln/>
        </p:spPr>
        <p:txBody>
          <a:bodyPr wrap="square" rtlCol="0" anchor="t"/>
          <a:lstStyle/>
          <a:p>
            <a:pPr algn="r" indent="0" marL="0">
              <a:lnSpc>
                <a:spcPts val="2799"/>
              </a:lnSpc>
              <a:buNone/>
            </a:pPr>
            <a:r>
              <a:rPr lang="en-US" sz="1750" dirty="0">
                <a:solidFill>
                  <a:srgbClr val="454240"/>
                </a:solidFill>
                <a:latin typeface="DM Sans" pitchFamily="34" charset="0"/>
                <a:ea typeface="DM Sans" pitchFamily="34" charset="-122"/>
                <a:cs typeface="DM Sans" pitchFamily="34" charset="-120"/>
              </a:rPr>
              <a:t>Whisper's efficient processing enables real-time speech recognition, ensuring a seamless and responsive voice interaction.</a:t>
            </a:r>
            <a:endParaRPr lang="en-US" sz="1750" dirty="0"/>
          </a:p>
        </p:txBody>
      </p:sp>
      <p:pic>
        <p:nvPicPr>
          <p:cNvPr id="23"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7339"/>
          </a:xfrm>
          <a:prstGeom prst="rect">
            <a:avLst/>
          </a:prstGeom>
          <a:solidFill>
            <a:srgbClr val="FFFDFA"/>
          </a:solidFill>
          <a:ln/>
        </p:spPr>
      </p:sp>
      <p:sp>
        <p:nvSpPr>
          <p:cNvPr id="4" name="Text 1"/>
          <p:cNvSpPr/>
          <p:nvPr/>
        </p:nvSpPr>
        <p:spPr>
          <a:xfrm>
            <a:off x="3273028" y="468035"/>
            <a:ext cx="6657737" cy="531852"/>
          </a:xfrm>
          <a:prstGeom prst="rect">
            <a:avLst/>
          </a:prstGeom>
          <a:noFill/>
          <a:ln/>
        </p:spPr>
        <p:txBody>
          <a:bodyPr wrap="none" rtlCol="0" anchor="t"/>
          <a:lstStyle/>
          <a:p>
            <a:pPr indent="0" marL="0">
              <a:lnSpc>
                <a:spcPts val="4188"/>
              </a:lnSpc>
              <a:buNone/>
            </a:pPr>
            <a:r>
              <a:rPr lang="en-US" sz="3350" dirty="0">
                <a:solidFill>
                  <a:srgbClr val="5C4E3D"/>
                </a:solidFill>
                <a:latin typeface="Libre Baskerville" pitchFamily="34" charset="0"/>
                <a:ea typeface="Libre Baskerville" pitchFamily="34" charset="-122"/>
                <a:cs typeface="Libre Baskerville" pitchFamily="34" charset="-120"/>
              </a:rPr>
              <a:t>Building the Voice Assistant UI</a:t>
            </a:r>
            <a:endParaRPr lang="en-US" sz="3350" dirty="0"/>
          </a:p>
        </p:txBody>
      </p:sp>
      <p:sp>
        <p:nvSpPr>
          <p:cNvPr id="5" name="Shape 2"/>
          <p:cNvSpPr/>
          <p:nvPr/>
        </p:nvSpPr>
        <p:spPr>
          <a:xfrm>
            <a:off x="3273028" y="1340168"/>
            <a:ext cx="3957042" cy="2254329"/>
          </a:xfrm>
          <a:prstGeom prst="roundRect">
            <a:avLst>
              <a:gd name="adj" fmla="val 3397"/>
            </a:avLst>
          </a:prstGeom>
          <a:solidFill>
            <a:srgbClr val="F7EDD4"/>
          </a:solidFill>
          <a:ln w="7620">
            <a:solidFill>
              <a:srgbClr val="DDD3BA"/>
            </a:solidFill>
            <a:prstDash val="solid"/>
          </a:ln>
        </p:spPr>
      </p:sp>
      <p:sp>
        <p:nvSpPr>
          <p:cNvPr id="6" name="Text 3"/>
          <p:cNvSpPr/>
          <p:nvPr/>
        </p:nvSpPr>
        <p:spPr>
          <a:xfrm>
            <a:off x="3450788" y="1517928"/>
            <a:ext cx="3058120" cy="265867"/>
          </a:xfrm>
          <a:prstGeom prst="rect">
            <a:avLst/>
          </a:prstGeom>
          <a:noFill/>
          <a:ln/>
        </p:spPr>
        <p:txBody>
          <a:bodyPr wrap="none" rtlCol="0" anchor="t"/>
          <a:lstStyle/>
          <a:p>
            <a:pPr indent="0" marL="0">
              <a:lnSpc>
                <a:spcPts val="2094"/>
              </a:lnSpc>
              <a:buNone/>
            </a:pPr>
            <a:r>
              <a:rPr lang="en-US" sz="1675" b="1" dirty="0">
                <a:solidFill>
                  <a:srgbClr val="454240"/>
                </a:solidFill>
                <a:latin typeface="Libre Baskerville" pitchFamily="34" charset="0"/>
                <a:ea typeface="Libre Baskerville" pitchFamily="34" charset="-122"/>
                <a:cs typeface="Libre Baskerville" pitchFamily="34" charset="-120"/>
              </a:rPr>
              <a:t>Multimodal Input Support:</a:t>
            </a:r>
            <a:endParaRPr lang="en-US" sz="1675" dirty="0"/>
          </a:p>
        </p:txBody>
      </p:sp>
      <p:sp>
        <p:nvSpPr>
          <p:cNvPr id="7" name="Text 4"/>
          <p:cNvSpPr/>
          <p:nvPr/>
        </p:nvSpPr>
        <p:spPr>
          <a:xfrm>
            <a:off x="3722965" y="1885831"/>
            <a:ext cx="3329345" cy="544354"/>
          </a:xfrm>
          <a:prstGeom prst="rect">
            <a:avLst/>
          </a:prstGeom>
          <a:noFill/>
          <a:ln/>
        </p:spPr>
        <p:txBody>
          <a:bodyPr wrap="square" rtlCol="0" anchor="t"/>
          <a:lstStyle/>
          <a:p>
            <a:pPr algn="l" marL="342900" indent="-342900">
              <a:lnSpc>
                <a:spcPts val="2144"/>
              </a:lnSpc>
              <a:buSzPct val="100000"/>
              <a:buChar char="•"/>
            </a:pPr>
            <a:r>
              <a:rPr lang="en-US" sz="1340" dirty="0">
                <a:solidFill>
                  <a:srgbClr val="454240"/>
                </a:solidFill>
                <a:latin typeface="DM Sans" pitchFamily="34" charset="0"/>
                <a:ea typeface="DM Sans" pitchFamily="34" charset="-122"/>
                <a:cs typeface="DM Sans" pitchFamily="34" charset="-120"/>
              </a:rPr>
              <a:t>Allow users to input commands through text or images in addition to voice.</a:t>
            </a:r>
            <a:endParaRPr lang="en-US" sz="1340" dirty="0"/>
          </a:p>
        </p:txBody>
      </p:sp>
      <p:sp>
        <p:nvSpPr>
          <p:cNvPr id="8" name="Text 5"/>
          <p:cNvSpPr/>
          <p:nvPr/>
        </p:nvSpPr>
        <p:spPr>
          <a:xfrm>
            <a:off x="3722965" y="2498169"/>
            <a:ext cx="3329345" cy="544354"/>
          </a:xfrm>
          <a:prstGeom prst="rect">
            <a:avLst/>
          </a:prstGeom>
          <a:noFill/>
          <a:ln/>
        </p:spPr>
        <p:txBody>
          <a:bodyPr wrap="square" rtlCol="0" anchor="t"/>
          <a:lstStyle/>
          <a:p>
            <a:pPr algn="l" marL="342900" indent="-342900">
              <a:lnSpc>
                <a:spcPts val="2144"/>
              </a:lnSpc>
              <a:buSzPct val="100000"/>
              <a:buChar char="•"/>
            </a:pPr>
            <a:r>
              <a:rPr lang="en-US" sz="1340" dirty="0">
                <a:solidFill>
                  <a:srgbClr val="454240"/>
                </a:solidFill>
                <a:latin typeface="DM Sans" pitchFamily="34" charset="0"/>
                <a:ea typeface="DM Sans" pitchFamily="34" charset="-122"/>
                <a:cs typeface="DM Sans" pitchFamily="34" charset="-120"/>
              </a:rPr>
              <a:t>Implement text input fields and image upload buttons if necessary.</a:t>
            </a:r>
            <a:endParaRPr lang="en-US" sz="1340" dirty="0"/>
          </a:p>
        </p:txBody>
      </p:sp>
      <p:sp>
        <p:nvSpPr>
          <p:cNvPr id="9" name="Text 6"/>
          <p:cNvSpPr/>
          <p:nvPr/>
        </p:nvSpPr>
        <p:spPr>
          <a:xfrm>
            <a:off x="3450788" y="3144560"/>
            <a:ext cx="3601522" cy="272177"/>
          </a:xfrm>
          <a:prstGeom prst="rect">
            <a:avLst/>
          </a:prstGeom>
          <a:noFill/>
          <a:ln/>
        </p:spPr>
        <p:txBody>
          <a:bodyPr wrap="none" rtlCol="0" anchor="t"/>
          <a:lstStyle/>
          <a:p>
            <a:pPr indent="0" marL="0">
              <a:lnSpc>
                <a:spcPts val="2144"/>
              </a:lnSpc>
              <a:buNone/>
            </a:pPr>
            <a:endParaRPr lang="en-US" sz="1340" dirty="0"/>
          </a:p>
        </p:txBody>
      </p:sp>
      <p:sp>
        <p:nvSpPr>
          <p:cNvPr id="10" name="Shape 7"/>
          <p:cNvSpPr/>
          <p:nvPr/>
        </p:nvSpPr>
        <p:spPr>
          <a:xfrm>
            <a:off x="7400211" y="1340168"/>
            <a:ext cx="3957042" cy="2254329"/>
          </a:xfrm>
          <a:prstGeom prst="roundRect">
            <a:avLst>
              <a:gd name="adj" fmla="val 3397"/>
            </a:avLst>
          </a:prstGeom>
          <a:solidFill>
            <a:srgbClr val="F7EDD4"/>
          </a:solidFill>
          <a:ln w="7620">
            <a:solidFill>
              <a:srgbClr val="DDD3BA"/>
            </a:solidFill>
            <a:prstDash val="solid"/>
          </a:ln>
        </p:spPr>
      </p:sp>
      <p:sp>
        <p:nvSpPr>
          <p:cNvPr id="11" name="Text 8"/>
          <p:cNvSpPr/>
          <p:nvPr/>
        </p:nvSpPr>
        <p:spPr>
          <a:xfrm>
            <a:off x="7577971" y="1517928"/>
            <a:ext cx="2313265" cy="265867"/>
          </a:xfrm>
          <a:prstGeom prst="rect">
            <a:avLst/>
          </a:prstGeom>
          <a:noFill/>
          <a:ln/>
        </p:spPr>
        <p:txBody>
          <a:bodyPr wrap="none" rtlCol="0" anchor="t"/>
          <a:lstStyle/>
          <a:p>
            <a:pPr indent="0" marL="0">
              <a:lnSpc>
                <a:spcPts val="2094"/>
              </a:lnSpc>
              <a:buNone/>
            </a:pPr>
            <a:r>
              <a:rPr lang="en-US" sz="1675" dirty="0">
                <a:solidFill>
                  <a:srgbClr val="454240"/>
                </a:solidFill>
                <a:latin typeface="Libre Baskerville" pitchFamily="34" charset="0"/>
                <a:ea typeface="Libre Baskerville" pitchFamily="34" charset="-122"/>
                <a:cs typeface="Libre Baskerville" pitchFamily="34" charset="-120"/>
              </a:rPr>
              <a:t>Responsive Feedback</a:t>
            </a:r>
            <a:endParaRPr lang="en-US" sz="1675" dirty="0"/>
          </a:p>
        </p:txBody>
      </p:sp>
      <p:sp>
        <p:nvSpPr>
          <p:cNvPr id="12" name="Text 9"/>
          <p:cNvSpPr/>
          <p:nvPr/>
        </p:nvSpPr>
        <p:spPr>
          <a:xfrm>
            <a:off x="7577971" y="1885831"/>
            <a:ext cx="3601522" cy="1088708"/>
          </a:xfrm>
          <a:prstGeom prst="rect">
            <a:avLst/>
          </a:prstGeom>
          <a:noFill/>
          <a:ln/>
        </p:spPr>
        <p:txBody>
          <a:bodyPr wrap="square" rtlCol="0" anchor="t"/>
          <a:lstStyle/>
          <a:p>
            <a:pPr indent="0" marL="0">
              <a:lnSpc>
                <a:spcPts val="2144"/>
              </a:lnSpc>
              <a:buNone/>
            </a:pPr>
            <a:r>
              <a:rPr lang="en-US" sz="1340" dirty="0">
                <a:solidFill>
                  <a:srgbClr val="454240"/>
                </a:solidFill>
                <a:latin typeface="DM Sans" pitchFamily="34" charset="0"/>
                <a:ea typeface="DM Sans" pitchFamily="34" charset="-122"/>
                <a:cs typeface="DM Sans" pitchFamily="34" charset="-120"/>
              </a:rPr>
              <a:t>Providing clear visual and audio cues to indicate when the assistant is listening, processing, and responding helps users understand the flow of the interaction.</a:t>
            </a:r>
            <a:endParaRPr lang="en-US" sz="1340" dirty="0"/>
          </a:p>
        </p:txBody>
      </p:sp>
      <p:sp>
        <p:nvSpPr>
          <p:cNvPr id="13" name="Shape 10"/>
          <p:cNvSpPr/>
          <p:nvPr/>
        </p:nvSpPr>
        <p:spPr>
          <a:xfrm>
            <a:off x="3273028" y="3764637"/>
            <a:ext cx="3957042" cy="1812131"/>
          </a:xfrm>
          <a:prstGeom prst="roundRect">
            <a:avLst>
              <a:gd name="adj" fmla="val 4226"/>
            </a:avLst>
          </a:prstGeom>
          <a:solidFill>
            <a:srgbClr val="F7EDD4"/>
          </a:solidFill>
          <a:ln w="7620">
            <a:solidFill>
              <a:srgbClr val="DDD3BA"/>
            </a:solidFill>
            <a:prstDash val="solid"/>
          </a:ln>
        </p:spPr>
      </p:sp>
      <p:sp>
        <p:nvSpPr>
          <p:cNvPr id="14" name="Text 11"/>
          <p:cNvSpPr/>
          <p:nvPr/>
        </p:nvSpPr>
        <p:spPr>
          <a:xfrm>
            <a:off x="3450788" y="3942398"/>
            <a:ext cx="2314099" cy="265867"/>
          </a:xfrm>
          <a:prstGeom prst="rect">
            <a:avLst/>
          </a:prstGeom>
          <a:noFill/>
          <a:ln/>
        </p:spPr>
        <p:txBody>
          <a:bodyPr wrap="none" rtlCol="0" anchor="t"/>
          <a:lstStyle/>
          <a:p>
            <a:pPr indent="0" marL="0">
              <a:lnSpc>
                <a:spcPts val="2094"/>
              </a:lnSpc>
              <a:buNone/>
            </a:pPr>
            <a:r>
              <a:rPr lang="en-US" sz="1675" dirty="0">
                <a:solidFill>
                  <a:srgbClr val="454240"/>
                </a:solidFill>
                <a:latin typeface="Libre Baskerville" pitchFamily="34" charset="0"/>
                <a:ea typeface="Libre Baskerville" pitchFamily="34" charset="-122"/>
                <a:cs typeface="Libre Baskerville" pitchFamily="34" charset="-120"/>
              </a:rPr>
              <a:t>Accessibility Features</a:t>
            </a:r>
            <a:endParaRPr lang="en-US" sz="1675" dirty="0"/>
          </a:p>
        </p:txBody>
      </p:sp>
      <p:sp>
        <p:nvSpPr>
          <p:cNvPr id="15" name="Text 12"/>
          <p:cNvSpPr/>
          <p:nvPr/>
        </p:nvSpPr>
        <p:spPr>
          <a:xfrm>
            <a:off x="3450788" y="4310301"/>
            <a:ext cx="3601522" cy="1088708"/>
          </a:xfrm>
          <a:prstGeom prst="rect">
            <a:avLst/>
          </a:prstGeom>
          <a:noFill/>
          <a:ln/>
        </p:spPr>
        <p:txBody>
          <a:bodyPr wrap="square" rtlCol="0" anchor="t"/>
          <a:lstStyle/>
          <a:p>
            <a:pPr indent="0" marL="0">
              <a:lnSpc>
                <a:spcPts val="2144"/>
              </a:lnSpc>
              <a:buNone/>
            </a:pPr>
            <a:r>
              <a:rPr lang="en-US" sz="1340" dirty="0">
                <a:solidFill>
                  <a:srgbClr val="454240"/>
                </a:solidFill>
                <a:latin typeface="DM Sans" pitchFamily="34" charset="0"/>
                <a:ea typeface="DM Sans" pitchFamily="34" charset="-122"/>
                <a:cs typeface="DM Sans" pitchFamily="34" charset="-120"/>
              </a:rPr>
              <a:t>Incorporating accessibility options, such as text-to-speech and support for screen readers, ensures that your voice assistant is inclusive and usable by all.</a:t>
            </a:r>
            <a:endParaRPr lang="en-US" sz="1340" dirty="0"/>
          </a:p>
        </p:txBody>
      </p:sp>
      <p:sp>
        <p:nvSpPr>
          <p:cNvPr id="16" name="Shape 13"/>
          <p:cNvSpPr/>
          <p:nvPr/>
        </p:nvSpPr>
        <p:spPr>
          <a:xfrm>
            <a:off x="7400211" y="3764637"/>
            <a:ext cx="3957042" cy="1812131"/>
          </a:xfrm>
          <a:prstGeom prst="roundRect">
            <a:avLst>
              <a:gd name="adj" fmla="val 4226"/>
            </a:avLst>
          </a:prstGeom>
          <a:solidFill>
            <a:srgbClr val="F7EDD4"/>
          </a:solidFill>
          <a:ln w="7620">
            <a:solidFill>
              <a:srgbClr val="DDD3BA"/>
            </a:solidFill>
            <a:prstDash val="solid"/>
          </a:ln>
        </p:spPr>
      </p:sp>
      <p:sp>
        <p:nvSpPr>
          <p:cNvPr id="17" name="Text 14"/>
          <p:cNvSpPr/>
          <p:nvPr/>
        </p:nvSpPr>
        <p:spPr>
          <a:xfrm>
            <a:off x="7577971" y="3942398"/>
            <a:ext cx="2127409" cy="265867"/>
          </a:xfrm>
          <a:prstGeom prst="rect">
            <a:avLst/>
          </a:prstGeom>
          <a:noFill/>
          <a:ln/>
        </p:spPr>
        <p:txBody>
          <a:bodyPr wrap="none" rtlCol="0" anchor="t"/>
          <a:lstStyle/>
          <a:p>
            <a:pPr indent="0" marL="0">
              <a:lnSpc>
                <a:spcPts val="2094"/>
              </a:lnSpc>
              <a:buNone/>
            </a:pPr>
            <a:r>
              <a:rPr lang="en-US" sz="1675" dirty="0">
                <a:solidFill>
                  <a:srgbClr val="454240"/>
                </a:solidFill>
                <a:latin typeface="Libre Baskerville" pitchFamily="34" charset="0"/>
                <a:ea typeface="Libre Baskerville" pitchFamily="34" charset="-122"/>
                <a:cs typeface="Libre Baskerville" pitchFamily="34" charset="-120"/>
              </a:rPr>
              <a:t>Personalization</a:t>
            </a:r>
            <a:endParaRPr lang="en-US" sz="1675" dirty="0"/>
          </a:p>
        </p:txBody>
      </p:sp>
      <p:sp>
        <p:nvSpPr>
          <p:cNvPr id="18" name="Text 15"/>
          <p:cNvSpPr/>
          <p:nvPr/>
        </p:nvSpPr>
        <p:spPr>
          <a:xfrm>
            <a:off x="7577971" y="4310301"/>
            <a:ext cx="3601522" cy="1088708"/>
          </a:xfrm>
          <a:prstGeom prst="rect">
            <a:avLst/>
          </a:prstGeom>
          <a:noFill/>
          <a:ln/>
        </p:spPr>
        <p:txBody>
          <a:bodyPr wrap="square" rtlCol="0" anchor="t"/>
          <a:lstStyle/>
          <a:p>
            <a:pPr indent="0" marL="0">
              <a:lnSpc>
                <a:spcPts val="2144"/>
              </a:lnSpc>
              <a:buNone/>
            </a:pPr>
            <a:r>
              <a:rPr lang="en-US" sz="1340" dirty="0">
                <a:solidFill>
                  <a:srgbClr val="454240"/>
                </a:solidFill>
                <a:latin typeface="DM Sans" pitchFamily="34" charset="0"/>
                <a:ea typeface="DM Sans" pitchFamily="34" charset="-122"/>
                <a:cs typeface="DM Sans" pitchFamily="34" charset="-120"/>
              </a:rPr>
              <a:t>Allowing users to customize the assistant's appearance, voice, and preferences can create a more engaging and tailored experience.</a:t>
            </a:r>
            <a:endParaRPr lang="en-US" sz="1340" dirty="0"/>
          </a:p>
        </p:txBody>
      </p:sp>
      <p:sp>
        <p:nvSpPr>
          <p:cNvPr id="19" name="Shape 16"/>
          <p:cNvSpPr/>
          <p:nvPr/>
        </p:nvSpPr>
        <p:spPr>
          <a:xfrm>
            <a:off x="3273028" y="5746909"/>
            <a:ext cx="8084225" cy="2022396"/>
          </a:xfrm>
          <a:prstGeom prst="roundRect">
            <a:avLst>
              <a:gd name="adj" fmla="val 3787"/>
            </a:avLst>
          </a:prstGeom>
          <a:solidFill>
            <a:srgbClr val="F7EDD4"/>
          </a:solidFill>
          <a:ln w="7620">
            <a:solidFill>
              <a:srgbClr val="DDD3BA"/>
            </a:solidFill>
            <a:prstDash val="solid"/>
          </a:ln>
        </p:spPr>
      </p:sp>
      <p:sp>
        <p:nvSpPr>
          <p:cNvPr id="20" name="Text 17"/>
          <p:cNvSpPr/>
          <p:nvPr/>
        </p:nvSpPr>
        <p:spPr>
          <a:xfrm>
            <a:off x="3723084" y="5924669"/>
            <a:ext cx="7456408" cy="272177"/>
          </a:xfrm>
          <a:prstGeom prst="rect">
            <a:avLst/>
          </a:prstGeom>
          <a:noFill/>
          <a:ln/>
        </p:spPr>
        <p:txBody>
          <a:bodyPr wrap="none" rtlCol="0" anchor="t"/>
          <a:lstStyle/>
          <a:p>
            <a:pPr algn="l" marL="342900" indent="-342900">
              <a:lnSpc>
                <a:spcPts val="2144"/>
              </a:lnSpc>
              <a:buSzPct val="100000"/>
              <a:buFont typeface="+mj-lt"/>
              <a:buAutoNum type="arabicPeriod" startAt="1"/>
            </a:pPr>
            <a:r>
              <a:rPr lang="en-US" sz="1340" b="1" dirty="0">
                <a:solidFill>
                  <a:srgbClr val="454240"/>
                </a:solidFill>
                <a:latin typeface="DM Sans" pitchFamily="34" charset="0"/>
                <a:ea typeface="DM Sans" pitchFamily="34" charset="-122"/>
                <a:cs typeface="DM Sans" pitchFamily="34" charset="-120"/>
              </a:rPr>
              <a:t>Testing and Iteration:</a:t>
            </a:r>
            <a:endParaRPr lang="en-US" sz="1340" dirty="0"/>
          </a:p>
        </p:txBody>
      </p:sp>
      <p:sp>
        <p:nvSpPr>
          <p:cNvPr id="21" name="Text 18"/>
          <p:cNvSpPr/>
          <p:nvPr/>
        </p:nvSpPr>
        <p:spPr>
          <a:xfrm>
            <a:off x="3995261" y="6264831"/>
            <a:ext cx="7184231" cy="272177"/>
          </a:xfrm>
          <a:prstGeom prst="rect">
            <a:avLst/>
          </a:prstGeom>
          <a:noFill/>
          <a:ln/>
        </p:spPr>
        <p:txBody>
          <a:bodyPr wrap="none" rtlCol="0" anchor="t"/>
          <a:lstStyle/>
          <a:p>
            <a:pPr algn="l" lvl="1" marL="685800" indent="-342900">
              <a:lnSpc>
                <a:spcPts val="2144"/>
              </a:lnSpc>
              <a:buSzPct val="100000"/>
              <a:buChar char="•"/>
            </a:pPr>
            <a:r>
              <a:rPr lang="en-US" sz="1340" dirty="0">
                <a:solidFill>
                  <a:srgbClr val="454240"/>
                </a:solidFill>
                <a:latin typeface="DM Sans" pitchFamily="34" charset="0"/>
                <a:ea typeface="DM Sans" pitchFamily="34" charset="-122"/>
                <a:cs typeface="DM Sans" pitchFamily="34" charset="-120"/>
              </a:rPr>
              <a:t>Test the UI thoroughly to identify any usability issues or bugs.</a:t>
            </a:r>
            <a:endParaRPr lang="en-US" sz="1340" dirty="0"/>
          </a:p>
        </p:txBody>
      </p:sp>
      <p:sp>
        <p:nvSpPr>
          <p:cNvPr id="22" name="Text 19"/>
          <p:cNvSpPr/>
          <p:nvPr/>
        </p:nvSpPr>
        <p:spPr>
          <a:xfrm>
            <a:off x="3995261" y="6604992"/>
            <a:ext cx="7184231" cy="272177"/>
          </a:xfrm>
          <a:prstGeom prst="rect">
            <a:avLst/>
          </a:prstGeom>
          <a:noFill/>
          <a:ln/>
        </p:spPr>
        <p:txBody>
          <a:bodyPr wrap="none" rtlCol="0" anchor="t"/>
          <a:lstStyle/>
          <a:p>
            <a:pPr algn="l" lvl="1" marL="685800" indent="-342900">
              <a:lnSpc>
                <a:spcPts val="2144"/>
              </a:lnSpc>
              <a:buSzPct val="100000"/>
              <a:buChar char="•"/>
            </a:pPr>
            <a:r>
              <a:rPr lang="en-US" sz="1340" dirty="0">
                <a:solidFill>
                  <a:srgbClr val="454240"/>
                </a:solidFill>
                <a:latin typeface="DM Sans" pitchFamily="34" charset="0"/>
                <a:ea typeface="DM Sans" pitchFamily="34" charset="-122"/>
                <a:cs typeface="DM Sans" pitchFamily="34" charset="-120"/>
              </a:rPr>
              <a:t>Gather feedback from users and iterate on the design based on their input.</a:t>
            </a:r>
            <a:endParaRPr lang="en-US" sz="1340" dirty="0"/>
          </a:p>
        </p:txBody>
      </p:sp>
      <p:sp>
        <p:nvSpPr>
          <p:cNvPr id="23" name="Text 20"/>
          <p:cNvSpPr/>
          <p:nvPr/>
        </p:nvSpPr>
        <p:spPr>
          <a:xfrm>
            <a:off x="3995261" y="6945154"/>
            <a:ext cx="7184231" cy="272177"/>
          </a:xfrm>
          <a:prstGeom prst="rect">
            <a:avLst/>
          </a:prstGeom>
          <a:noFill/>
          <a:ln/>
        </p:spPr>
        <p:txBody>
          <a:bodyPr wrap="none" rtlCol="0" anchor="t"/>
          <a:lstStyle/>
          <a:p>
            <a:pPr algn="l" lvl="1" marL="685800" indent="-342900">
              <a:lnSpc>
                <a:spcPts val="2144"/>
              </a:lnSpc>
              <a:buSzPct val="100000"/>
              <a:buChar char="•"/>
            </a:pPr>
            <a:r>
              <a:rPr lang="en-US" sz="1340" dirty="0">
                <a:solidFill>
                  <a:srgbClr val="454240"/>
                </a:solidFill>
                <a:latin typeface="DM Sans" pitchFamily="34" charset="0"/>
                <a:ea typeface="DM Sans" pitchFamily="34" charset="-122"/>
                <a:cs typeface="DM Sans" pitchFamily="34" charset="-120"/>
              </a:rPr>
              <a:t>Continuously improve the UI based on user behavior and emerging technologies.</a:t>
            </a:r>
            <a:endParaRPr lang="en-US" sz="1340" dirty="0"/>
          </a:p>
        </p:txBody>
      </p:sp>
      <p:sp>
        <p:nvSpPr>
          <p:cNvPr id="24" name="Text 21"/>
          <p:cNvSpPr/>
          <p:nvPr/>
        </p:nvSpPr>
        <p:spPr>
          <a:xfrm>
            <a:off x="3450788" y="7319367"/>
            <a:ext cx="7728704" cy="272177"/>
          </a:xfrm>
          <a:prstGeom prst="rect">
            <a:avLst/>
          </a:prstGeom>
          <a:noFill/>
          <a:ln/>
        </p:spPr>
        <p:txBody>
          <a:bodyPr wrap="none" rtlCol="0" anchor="t"/>
          <a:lstStyle/>
          <a:p>
            <a:pPr indent="0" marL="0">
              <a:lnSpc>
                <a:spcPts val="2144"/>
              </a:lnSpc>
              <a:buNone/>
            </a:pPr>
            <a:endParaRPr lang="en-US" sz="1340" dirty="0"/>
          </a:p>
        </p:txBody>
      </p:sp>
      <p:pic>
        <p:nvPicPr>
          <p:cNvPr id="2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
        <p:nvSpPr>
          <p:cNvPr id="4" name="Text 1"/>
          <p:cNvSpPr/>
          <p:nvPr/>
        </p:nvSpPr>
        <p:spPr>
          <a:xfrm>
            <a:off x="2037993" y="935236"/>
            <a:ext cx="10554414" cy="1388745"/>
          </a:xfrm>
          <a:prstGeom prst="rect">
            <a:avLst/>
          </a:prstGeom>
          <a:noFill/>
          <a:ln/>
        </p:spPr>
        <p:txBody>
          <a:bodyPr wrap="square" rtlCol="0" anchor="t"/>
          <a:lstStyle/>
          <a:p>
            <a:pPr indent="0" marL="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Natural Language Understanding with Llava</a:t>
            </a:r>
            <a:endParaRPr lang="en-US" sz="4374" dirty="0"/>
          </a:p>
        </p:txBody>
      </p:sp>
      <p:sp>
        <p:nvSpPr>
          <p:cNvPr id="5" name="Shape 2"/>
          <p:cNvSpPr/>
          <p:nvPr/>
        </p:nvSpPr>
        <p:spPr>
          <a:xfrm>
            <a:off x="2037993" y="2941915"/>
            <a:ext cx="499943" cy="499943"/>
          </a:xfrm>
          <a:prstGeom prst="roundRect">
            <a:avLst>
              <a:gd name="adj" fmla="val 20000"/>
            </a:avLst>
          </a:prstGeom>
          <a:solidFill>
            <a:srgbClr val="F7EDD4"/>
          </a:solidFill>
          <a:ln w="7620">
            <a:solidFill>
              <a:srgbClr val="DDD3BA"/>
            </a:solidFill>
            <a:prstDash val="solid"/>
          </a:ln>
        </p:spPr>
      </p:sp>
      <p:sp>
        <p:nvSpPr>
          <p:cNvPr id="6" name="Text 3"/>
          <p:cNvSpPr/>
          <p:nvPr/>
        </p:nvSpPr>
        <p:spPr>
          <a:xfrm>
            <a:off x="2213610" y="2983587"/>
            <a:ext cx="148709" cy="416481"/>
          </a:xfrm>
          <a:prstGeom prst="rect">
            <a:avLst/>
          </a:prstGeom>
          <a:noFill/>
          <a:ln/>
        </p:spPr>
        <p:txBody>
          <a:bodyPr wrap="none" rtlCol="0" anchor="t"/>
          <a:lstStyle/>
          <a:p>
            <a:pPr algn="ctr" indent="0" marL="0">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1</a:t>
            </a:r>
            <a:endParaRPr lang="en-US" sz="2624" dirty="0"/>
          </a:p>
        </p:txBody>
      </p:sp>
      <p:sp>
        <p:nvSpPr>
          <p:cNvPr id="7" name="Text 4"/>
          <p:cNvSpPr/>
          <p:nvPr/>
        </p:nvSpPr>
        <p:spPr>
          <a:xfrm>
            <a:off x="2760107" y="3018234"/>
            <a:ext cx="2777490" cy="347186"/>
          </a:xfrm>
          <a:prstGeom prst="rect">
            <a:avLst/>
          </a:prstGeom>
          <a:noFill/>
          <a:ln/>
        </p:spPr>
        <p:txBody>
          <a:bodyPr wrap="none" rtlCol="0" anchor="t"/>
          <a:lstStyle/>
          <a:p>
            <a:pPr indent="0" marL="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Intent Recognition</a:t>
            </a:r>
            <a:endParaRPr lang="en-US" sz="2187" dirty="0"/>
          </a:p>
        </p:txBody>
      </p:sp>
      <p:sp>
        <p:nvSpPr>
          <p:cNvPr id="8" name="Text 5"/>
          <p:cNvSpPr/>
          <p:nvPr/>
        </p:nvSpPr>
        <p:spPr>
          <a:xfrm>
            <a:off x="2760107" y="3498652"/>
            <a:ext cx="4444008" cy="1421606"/>
          </a:xfrm>
          <a:prstGeom prst="rect">
            <a:avLst/>
          </a:prstGeom>
          <a:noFill/>
          <a:ln/>
        </p:spPr>
        <p:txBody>
          <a:bodyPr wrap="square" rtlCol="0" anchor="t"/>
          <a:lstStyle/>
          <a:p>
            <a:pPr indent="0" marL="0">
              <a:lnSpc>
                <a:spcPts val="2799"/>
              </a:lnSpc>
              <a:buNone/>
            </a:pPr>
            <a:r>
              <a:rPr lang="en-US" sz="1750" dirty="0">
                <a:solidFill>
                  <a:srgbClr val="454240"/>
                </a:solidFill>
                <a:latin typeface="DM Sans" pitchFamily="34" charset="0"/>
                <a:ea typeface="DM Sans" pitchFamily="34" charset="-122"/>
                <a:cs typeface="DM Sans" pitchFamily="34" charset="-120"/>
              </a:rPr>
              <a:t>Llava's advanced language understanding capabilities can accurately identify the user's intent, allowing the voice assistant to respond appropriately.</a:t>
            </a:r>
            <a:endParaRPr lang="en-US" sz="1750" dirty="0"/>
          </a:p>
        </p:txBody>
      </p:sp>
      <p:sp>
        <p:nvSpPr>
          <p:cNvPr id="9" name="Shape 6"/>
          <p:cNvSpPr/>
          <p:nvPr/>
        </p:nvSpPr>
        <p:spPr>
          <a:xfrm>
            <a:off x="7426285" y="2941915"/>
            <a:ext cx="499943" cy="499943"/>
          </a:xfrm>
          <a:prstGeom prst="roundRect">
            <a:avLst>
              <a:gd name="adj" fmla="val 20000"/>
            </a:avLst>
          </a:prstGeom>
          <a:solidFill>
            <a:srgbClr val="F7EDD4"/>
          </a:solidFill>
          <a:ln w="7620">
            <a:solidFill>
              <a:srgbClr val="DDD3BA"/>
            </a:solidFill>
            <a:prstDash val="solid"/>
          </a:ln>
        </p:spPr>
      </p:sp>
      <p:sp>
        <p:nvSpPr>
          <p:cNvPr id="10" name="Text 7"/>
          <p:cNvSpPr/>
          <p:nvPr/>
        </p:nvSpPr>
        <p:spPr>
          <a:xfrm>
            <a:off x="7573566" y="2983587"/>
            <a:ext cx="205383" cy="416481"/>
          </a:xfrm>
          <a:prstGeom prst="rect">
            <a:avLst/>
          </a:prstGeom>
          <a:noFill/>
          <a:ln/>
        </p:spPr>
        <p:txBody>
          <a:bodyPr wrap="none" rtlCol="0" anchor="t"/>
          <a:lstStyle/>
          <a:p>
            <a:pPr algn="ctr" indent="0" marL="0">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2</a:t>
            </a:r>
            <a:endParaRPr lang="en-US" sz="2624" dirty="0"/>
          </a:p>
        </p:txBody>
      </p:sp>
      <p:sp>
        <p:nvSpPr>
          <p:cNvPr id="11" name="Text 8"/>
          <p:cNvSpPr/>
          <p:nvPr/>
        </p:nvSpPr>
        <p:spPr>
          <a:xfrm>
            <a:off x="8148399" y="3018234"/>
            <a:ext cx="2777490" cy="347186"/>
          </a:xfrm>
          <a:prstGeom prst="rect">
            <a:avLst/>
          </a:prstGeom>
          <a:noFill/>
          <a:ln/>
        </p:spPr>
        <p:txBody>
          <a:bodyPr wrap="none" rtlCol="0" anchor="t"/>
          <a:lstStyle/>
          <a:p>
            <a:pPr indent="0" marL="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Entity Extraction</a:t>
            </a:r>
            <a:endParaRPr lang="en-US" sz="2187" dirty="0"/>
          </a:p>
        </p:txBody>
      </p:sp>
      <p:sp>
        <p:nvSpPr>
          <p:cNvPr id="12" name="Text 9"/>
          <p:cNvSpPr/>
          <p:nvPr/>
        </p:nvSpPr>
        <p:spPr>
          <a:xfrm>
            <a:off x="8148399" y="3498652"/>
            <a:ext cx="4444008" cy="1421606"/>
          </a:xfrm>
          <a:prstGeom prst="rect">
            <a:avLst/>
          </a:prstGeom>
          <a:noFill/>
          <a:ln/>
        </p:spPr>
        <p:txBody>
          <a:bodyPr wrap="square" rtlCol="0" anchor="t"/>
          <a:lstStyle/>
          <a:p>
            <a:pPr indent="0" marL="0">
              <a:lnSpc>
                <a:spcPts val="2799"/>
              </a:lnSpc>
              <a:buNone/>
            </a:pPr>
            <a:r>
              <a:rPr lang="en-US" sz="1750" dirty="0">
                <a:solidFill>
                  <a:srgbClr val="454240"/>
                </a:solidFill>
                <a:latin typeface="DM Sans" pitchFamily="34" charset="0"/>
                <a:ea typeface="DM Sans" pitchFamily="34" charset="-122"/>
                <a:cs typeface="DM Sans" pitchFamily="34" charset="-120"/>
              </a:rPr>
              <a:t>Llava can extract relevant entities, such as names, locations, and dates, from user queries to provide more contextualized and relevant responses.</a:t>
            </a:r>
            <a:endParaRPr lang="en-US" sz="1750" dirty="0"/>
          </a:p>
        </p:txBody>
      </p:sp>
      <p:sp>
        <p:nvSpPr>
          <p:cNvPr id="13" name="Shape 10"/>
          <p:cNvSpPr/>
          <p:nvPr/>
        </p:nvSpPr>
        <p:spPr>
          <a:xfrm>
            <a:off x="2037993" y="5316022"/>
            <a:ext cx="499943" cy="499943"/>
          </a:xfrm>
          <a:prstGeom prst="roundRect">
            <a:avLst>
              <a:gd name="adj" fmla="val 20000"/>
            </a:avLst>
          </a:prstGeom>
          <a:solidFill>
            <a:srgbClr val="F7EDD4"/>
          </a:solidFill>
          <a:ln w="7620">
            <a:solidFill>
              <a:srgbClr val="DDD3BA"/>
            </a:solidFill>
            <a:prstDash val="solid"/>
          </a:ln>
        </p:spPr>
      </p:sp>
      <p:sp>
        <p:nvSpPr>
          <p:cNvPr id="14" name="Text 11"/>
          <p:cNvSpPr/>
          <p:nvPr/>
        </p:nvSpPr>
        <p:spPr>
          <a:xfrm>
            <a:off x="2185273" y="5357693"/>
            <a:ext cx="205383" cy="416481"/>
          </a:xfrm>
          <a:prstGeom prst="rect">
            <a:avLst/>
          </a:prstGeom>
          <a:noFill/>
          <a:ln/>
        </p:spPr>
        <p:txBody>
          <a:bodyPr wrap="none" rtlCol="0" anchor="t"/>
          <a:lstStyle/>
          <a:p>
            <a:pPr algn="ctr" indent="0" marL="0">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3</a:t>
            </a:r>
            <a:endParaRPr lang="en-US" sz="2624" dirty="0"/>
          </a:p>
        </p:txBody>
      </p:sp>
      <p:sp>
        <p:nvSpPr>
          <p:cNvPr id="15" name="Text 12"/>
          <p:cNvSpPr/>
          <p:nvPr/>
        </p:nvSpPr>
        <p:spPr>
          <a:xfrm>
            <a:off x="2760107" y="5392341"/>
            <a:ext cx="2910126" cy="347186"/>
          </a:xfrm>
          <a:prstGeom prst="rect">
            <a:avLst/>
          </a:prstGeom>
          <a:noFill/>
          <a:ln/>
        </p:spPr>
        <p:txBody>
          <a:bodyPr wrap="none" rtlCol="0" anchor="t"/>
          <a:lstStyle/>
          <a:p>
            <a:pPr indent="0" marL="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Conversational Flow</a:t>
            </a:r>
            <a:endParaRPr lang="en-US" sz="2187" dirty="0"/>
          </a:p>
        </p:txBody>
      </p:sp>
      <p:sp>
        <p:nvSpPr>
          <p:cNvPr id="16" name="Text 13"/>
          <p:cNvSpPr/>
          <p:nvPr/>
        </p:nvSpPr>
        <p:spPr>
          <a:xfrm>
            <a:off x="2760107" y="5872758"/>
            <a:ext cx="4444008" cy="1421606"/>
          </a:xfrm>
          <a:prstGeom prst="rect">
            <a:avLst/>
          </a:prstGeom>
          <a:noFill/>
          <a:ln/>
        </p:spPr>
        <p:txBody>
          <a:bodyPr wrap="square" rtlCol="0" anchor="t"/>
          <a:lstStyle/>
          <a:p>
            <a:pPr indent="0" marL="0">
              <a:lnSpc>
                <a:spcPts val="2799"/>
              </a:lnSpc>
              <a:buNone/>
            </a:pPr>
            <a:r>
              <a:rPr lang="en-US" sz="1750" dirty="0">
                <a:solidFill>
                  <a:srgbClr val="454240"/>
                </a:solidFill>
                <a:latin typeface="DM Sans" pitchFamily="34" charset="0"/>
                <a:ea typeface="DM Sans" pitchFamily="34" charset="-122"/>
                <a:cs typeface="DM Sans" pitchFamily="34" charset="-120"/>
              </a:rPr>
              <a:t>Llava's deep understanding of language enables the voice assistant to engage in natural, flowing conversations, handling context and maintaining coherence.</a:t>
            </a:r>
            <a:endParaRPr lang="en-US" sz="1750" dirty="0"/>
          </a:p>
        </p:txBody>
      </p:sp>
      <p:sp>
        <p:nvSpPr>
          <p:cNvPr id="17" name="Shape 14"/>
          <p:cNvSpPr/>
          <p:nvPr/>
        </p:nvSpPr>
        <p:spPr>
          <a:xfrm>
            <a:off x="7426285" y="5316022"/>
            <a:ext cx="499943" cy="499943"/>
          </a:xfrm>
          <a:prstGeom prst="roundRect">
            <a:avLst>
              <a:gd name="adj" fmla="val 20000"/>
            </a:avLst>
          </a:prstGeom>
          <a:solidFill>
            <a:srgbClr val="F7EDD4"/>
          </a:solidFill>
          <a:ln w="7620">
            <a:solidFill>
              <a:srgbClr val="DDD3BA"/>
            </a:solidFill>
            <a:prstDash val="solid"/>
          </a:ln>
        </p:spPr>
      </p:sp>
      <p:sp>
        <p:nvSpPr>
          <p:cNvPr id="18" name="Text 15"/>
          <p:cNvSpPr/>
          <p:nvPr/>
        </p:nvSpPr>
        <p:spPr>
          <a:xfrm>
            <a:off x="7578685" y="5357693"/>
            <a:ext cx="195024" cy="416481"/>
          </a:xfrm>
          <a:prstGeom prst="rect">
            <a:avLst/>
          </a:prstGeom>
          <a:noFill/>
          <a:ln/>
        </p:spPr>
        <p:txBody>
          <a:bodyPr wrap="none" rtlCol="0" anchor="t"/>
          <a:lstStyle/>
          <a:p>
            <a:pPr algn="ctr" indent="0" marL="0">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4</a:t>
            </a:r>
            <a:endParaRPr lang="en-US" sz="2624" dirty="0"/>
          </a:p>
        </p:txBody>
      </p:sp>
      <p:sp>
        <p:nvSpPr>
          <p:cNvPr id="19" name="Text 16"/>
          <p:cNvSpPr/>
          <p:nvPr/>
        </p:nvSpPr>
        <p:spPr>
          <a:xfrm>
            <a:off x="8148399" y="5392341"/>
            <a:ext cx="2986445" cy="347186"/>
          </a:xfrm>
          <a:prstGeom prst="rect">
            <a:avLst/>
          </a:prstGeom>
          <a:noFill/>
          <a:ln/>
        </p:spPr>
        <p:txBody>
          <a:bodyPr wrap="none" rtlCol="0" anchor="t"/>
          <a:lstStyle/>
          <a:p>
            <a:pPr indent="0" marL="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Multilingual Support</a:t>
            </a:r>
            <a:endParaRPr lang="en-US" sz="2187" dirty="0"/>
          </a:p>
        </p:txBody>
      </p:sp>
      <p:sp>
        <p:nvSpPr>
          <p:cNvPr id="20" name="Text 17"/>
          <p:cNvSpPr/>
          <p:nvPr/>
        </p:nvSpPr>
        <p:spPr>
          <a:xfrm>
            <a:off x="8148399" y="5872758"/>
            <a:ext cx="4444008" cy="1421606"/>
          </a:xfrm>
          <a:prstGeom prst="rect">
            <a:avLst/>
          </a:prstGeom>
          <a:noFill/>
          <a:ln/>
        </p:spPr>
        <p:txBody>
          <a:bodyPr wrap="square" rtlCol="0" anchor="t"/>
          <a:lstStyle/>
          <a:p>
            <a:pPr indent="0" marL="0">
              <a:lnSpc>
                <a:spcPts val="2799"/>
              </a:lnSpc>
              <a:buNone/>
            </a:pPr>
            <a:r>
              <a:rPr lang="en-US" sz="1750" dirty="0">
                <a:solidFill>
                  <a:srgbClr val="454240"/>
                </a:solidFill>
                <a:latin typeface="DM Sans" pitchFamily="34" charset="0"/>
                <a:ea typeface="DM Sans" pitchFamily="34" charset="-122"/>
                <a:cs typeface="DM Sans" pitchFamily="34" charset="-120"/>
              </a:rPr>
              <a:t>Llava's language understanding capabilities extend across multiple languages, allowing your voice assistant to communicate in the user's preferred language.</a:t>
            </a:r>
            <a:endParaRPr lang="en-US" sz="1750" dirty="0"/>
          </a:p>
        </p:txBody>
      </p:sp>
      <p:pic>
        <p:nvPicPr>
          <p:cNvPr id="2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2696"/>
          </a:xfrm>
          <a:prstGeom prst="rect">
            <a:avLst/>
          </a:prstGeom>
          <a:solidFill>
            <a:srgbClr val="FFFDFA"/>
          </a:solidFill>
          <a:ln/>
        </p:spPr>
      </p:sp>
      <p:pic>
        <p:nvPicPr>
          <p:cNvPr id="4" name="Image 1" descr="preencoded.png">    </p:cNvPr>
          <p:cNvPicPr>
            <a:picLocks noChangeAspect="1"/>
          </p:cNvPicPr>
          <p:nvPr/>
        </p:nvPicPr>
        <p:blipFill>
          <a:blip r:embed="rId2"/>
          <a:stretch>
            <a:fillRect/>
          </a:stretch>
        </p:blipFill>
        <p:spPr>
          <a:xfrm>
            <a:off x="0" y="0"/>
            <a:ext cx="14630400" cy="2158008"/>
          </a:xfrm>
          <a:prstGeom prst="rect">
            <a:avLst/>
          </a:prstGeom>
        </p:spPr>
      </p:pic>
      <p:sp>
        <p:nvSpPr>
          <p:cNvPr id="5" name="Text 1"/>
          <p:cNvSpPr/>
          <p:nvPr/>
        </p:nvSpPr>
        <p:spPr>
          <a:xfrm>
            <a:off x="3214926" y="2632710"/>
            <a:ext cx="7290792" cy="539472"/>
          </a:xfrm>
          <a:prstGeom prst="rect">
            <a:avLst/>
          </a:prstGeom>
          <a:noFill/>
          <a:ln/>
        </p:spPr>
        <p:txBody>
          <a:bodyPr wrap="none" rtlCol="0" anchor="t"/>
          <a:lstStyle/>
          <a:p>
            <a:pPr indent="0" marL="0">
              <a:lnSpc>
                <a:spcPts val="4248"/>
              </a:lnSpc>
              <a:buNone/>
            </a:pPr>
            <a:r>
              <a:rPr lang="en-US" sz="3399" dirty="0">
                <a:solidFill>
                  <a:srgbClr val="5C4E3D"/>
                </a:solidFill>
                <a:latin typeface="Libre Baskerville" pitchFamily="34" charset="0"/>
                <a:ea typeface="Libre Baskerville" pitchFamily="34" charset="-122"/>
                <a:cs typeface="Libre Baskerville" pitchFamily="34" charset="-120"/>
              </a:rPr>
              <a:t>Generating Intelligent Responses</a:t>
            </a:r>
            <a:endParaRPr lang="en-US" sz="3399" dirty="0"/>
          </a:p>
        </p:txBody>
      </p:sp>
      <p:pic>
        <p:nvPicPr>
          <p:cNvPr id="6" name="Image 2" descr="preencoded.png">    </p:cNvPr>
          <p:cNvPicPr>
            <a:picLocks noChangeAspect="1"/>
          </p:cNvPicPr>
          <p:nvPr/>
        </p:nvPicPr>
        <p:blipFill>
          <a:blip r:embed="rId3"/>
          <a:stretch>
            <a:fillRect/>
          </a:stretch>
        </p:blipFill>
        <p:spPr>
          <a:xfrm>
            <a:off x="3214926" y="3431143"/>
            <a:ext cx="2733437" cy="690563"/>
          </a:xfrm>
          <a:prstGeom prst="rect">
            <a:avLst/>
          </a:prstGeom>
        </p:spPr>
      </p:pic>
      <p:sp>
        <p:nvSpPr>
          <p:cNvPr id="7" name="Text 2"/>
          <p:cNvSpPr/>
          <p:nvPr/>
        </p:nvSpPr>
        <p:spPr>
          <a:xfrm>
            <a:off x="3387566" y="4380667"/>
            <a:ext cx="2331839" cy="269796"/>
          </a:xfrm>
          <a:prstGeom prst="rect">
            <a:avLst/>
          </a:prstGeom>
          <a:noFill/>
          <a:ln/>
        </p:spPr>
        <p:txBody>
          <a:bodyPr wrap="none" rtlCol="0" anchor="t"/>
          <a:lstStyle/>
          <a:p>
            <a:pPr algn="l" indent="0" marL="0">
              <a:lnSpc>
                <a:spcPts val="2124"/>
              </a:lnSpc>
              <a:buNone/>
            </a:pPr>
            <a:r>
              <a:rPr lang="en-US" sz="1699" dirty="0">
                <a:solidFill>
                  <a:srgbClr val="454240"/>
                </a:solidFill>
                <a:latin typeface="Libre Baskerville" pitchFamily="34" charset="0"/>
                <a:ea typeface="Libre Baskerville" pitchFamily="34" charset="-122"/>
                <a:cs typeface="Libre Baskerville" pitchFamily="34" charset="-120"/>
              </a:rPr>
              <a:t>Query Interpretation</a:t>
            </a:r>
            <a:endParaRPr lang="en-US" sz="1699" dirty="0"/>
          </a:p>
        </p:txBody>
      </p:sp>
      <p:sp>
        <p:nvSpPr>
          <p:cNvPr id="8" name="Text 3"/>
          <p:cNvSpPr/>
          <p:nvPr/>
        </p:nvSpPr>
        <p:spPr>
          <a:xfrm>
            <a:off x="3387566" y="4754047"/>
            <a:ext cx="2388156" cy="1381125"/>
          </a:xfrm>
          <a:prstGeom prst="rect">
            <a:avLst/>
          </a:prstGeom>
          <a:noFill/>
          <a:ln/>
        </p:spPr>
        <p:txBody>
          <a:bodyPr wrap="square" rtlCol="0" anchor="t"/>
          <a:lstStyle/>
          <a:p>
            <a:pPr algn="l" indent="0" marL="0">
              <a:lnSpc>
                <a:spcPts val="2175"/>
              </a:lnSpc>
              <a:buNone/>
            </a:pPr>
            <a:r>
              <a:rPr lang="en-US" sz="1359" dirty="0">
                <a:solidFill>
                  <a:srgbClr val="454240"/>
                </a:solidFill>
                <a:latin typeface="DM Sans" pitchFamily="34" charset="0"/>
                <a:ea typeface="DM Sans" pitchFamily="34" charset="-122"/>
                <a:cs typeface="DM Sans" pitchFamily="34" charset="-120"/>
              </a:rPr>
              <a:t>Llava analyzes the user's query, leveraging its natural language understanding to comprehend the intent and context.</a:t>
            </a:r>
            <a:endParaRPr lang="en-US" sz="1359" dirty="0"/>
          </a:p>
        </p:txBody>
      </p:sp>
      <p:pic>
        <p:nvPicPr>
          <p:cNvPr id="9" name="Image 3" descr="preencoded.png">    </p:cNvPr>
          <p:cNvPicPr>
            <a:picLocks noChangeAspect="1"/>
          </p:cNvPicPr>
          <p:nvPr/>
        </p:nvPicPr>
        <p:blipFill>
          <a:blip r:embed="rId4"/>
          <a:stretch>
            <a:fillRect/>
          </a:stretch>
        </p:blipFill>
        <p:spPr>
          <a:xfrm>
            <a:off x="5948363" y="3431143"/>
            <a:ext cx="2733556" cy="690563"/>
          </a:xfrm>
          <a:prstGeom prst="rect">
            <a:avLst/>
          </a:prstGeom>
        </p:spPr>
      </p:pic>
      <p:sp>
        <p:nvSpPr>
          <p:cNvPr id="10" name="Text 4"/>
          <p:cNvSpPr/>
          <p:nvPr/>
        </p:nvSpPr>
        <p:spPr>
          <a:xfrm>
            <a:off x="6121003" y="4380667"/>
            <a:ext cx="2360652" cy="269796"/>
          </a:xfrm>
          <a:prstGeom prst="rect">
            <a:avLst/>
          </a:prstGeom>
          <a:noFill/>
          <a:ln/>
        </p:spPr>
        <p:txBody>
          <a:bodyPr wrap="none" rtlCol="0" anchor="t"/>
          <a:lstStyle/>
          <a:p>
            <a:pPr algn="l" indent="0" marL="0">
              <a:lnSpc>
                <a:spcPts val="2124"/>
              </a:lnSpc>
              <a:buNone/>
            </a:pPr>
            <a:r>
              <a:rPr lang="en-US" sz="1699" dirty="0">
                <a:solidFill>
                  <a:srgbClr val="454240"/>
                </a:solidFill>
                <a:latin typeface="Libre Baskerville" pitchFamily="34" charset="0"/>
                <a:ea typeface="Libre Baskerville" pitchFamily="34" charset="-122"/>
                <a:cs typeface="Libre Baskerville" pitchFamily="34" charset="-120"/>
              </a:rPr>
              <a:t>Response Generation</a:t>
            </a:r>
            <a:endParaRPr lang="en-US" sz="1699" dirty="0"/>
          </a:p>
        </p:txBody>
      </p:sp>
      <p:sp>
        <p:nvSpPr>
          <p:cNvPr id="11" name="Text 5"/>
          <p:cNvSpPr/>
          <p:nvPr/>
        </p:nvSpPr>
        <p:spPr>
          <a:xfrm>
            <a:off x="6121003" y="4754047"/>
            <a:ext cx="2388275" cy="1657350"/>
          </a:xfrm>
          <a:prstGeom prst="rect">
            <a:avLst/>
          </a:prstGeom>
          <a:noFill/>
          <a:ln/>
        </p:spPr>
        <p:txBody>
          <a:bodyPr wrap="square" rtlCol="0" anchor="t"/>
          <a:lstStyle/>
          <a:p>
            <a:pPr algn="l" indent="0" marL="0">
              <a:lnSpc>
                <a:spcPts val="2175"/>
              </a:lnSpc>
              <a:buNone/>
            </a:pPr>
            <a:r>
              <a:rPr lang="en-US" sz="1359" dirty="0">
                <a:solidFill>
                  <a:srgbClr val="454240"/>
                </a:solidFill>
                <a:latin typeface="DM Sans" pitchFamily="34" charset="0"/>
                <a:ea typeface="DM Sans" pitchFamily="34" charset="-122"/>
                <a:cs typeface="DM Sans" pitchFamily="34" charset="-120"/>
              </a:rPr>
              <a:t>Using its powerful language generation capabilities, Llava formulates a relevant, coherent, and natural-sounding response to the user's request.</a:t>
            </a:r>
            <a:endParaRPr lang="en-US" sz="1359" dirty="0"/>
          </a:p>
        </p:txBody>
      </p:sp>
      <p:pic>
        <p:nvPicPr>
          <p:cNvPr id="12" name="Image 4" descr="preencoded.png">    </p:cNvPr>
          <p:cNvPicPr>
            <a:picLocks noChangeAspect="1"/>
          </p:cNvPicPr>
          <p:nvPr/>
        </p:nvPicPr>
        <p:blipFill>
          <a:blip r:embed="rId5"/>
          <a:stretch>
            <a:fillRect/>
          </a:stretch>
        </p:blipFill>
        <p:spPr>
          <a:xfrm>
            <a:off x="8681918" y="3431143"/>
            <a:ext cx="2733556" cy="690563"/>
          </a:xfrm>
          <a:prstGeom prst="rect">
            <a:avLst/>
          </a:prstGeom>
        </p:spPr>
      </p:pic>
      <p:sp>
        <p:nvSpPr>
          <p:cNvPr id="13" name="Text 6"/>
          <p:cNvSpPr/>
          <p:nvPr/>
        </p:nvSpPr>
        <p:spPr>
          <a:xfrm>
            <a:off x="8854559" y="4380667"/>
            <a:ext cx="2158008" cy="269796"/>
          </a:xfrm>
          <a:prstGeom prst="rect">
            <a:avLst/>
          </a:prstGeom>
          <a:noFill/>
          <a:ln/>
        </p:spPr>
        <p:txBody>
          <a:bodyPr wrap="none" rtlCol="0" anchor="t"/>
          <a:lstStyle/>
          <a:p>
            <a:pPr algn="l" indent="0" marL="0">
              <a:lnSpc>
                <a:spcPts val="2124"/>
              </a:lnSpc>
              <a:buNone/>
            </a:pPr>
            <a:r>
              <a:rPr lang="en-US" sz="1699" dirty="0">
                <a:solidFill>
                  <a:srgbClr val="454240"/>
                </a:solidFill>
                <a:latin typeface="Libre Baskerville" pitchFamily="34" charset="0"/>
                <a:ea typeface="Libre Baskerville" pitchFamily="34" charset="-122"/>
                <a:cs typeface="Libre Baskerville" pitchFamily="34" charset="-120"/>
              </a:rPr>
              <a:t>Personalization</a:t>
            </a:r>
            <a:endParaRPr lang="en-US" sz="1699" dirty="0"/>
          </a:p>
        </p:txBody>
      </p:sp>
      <p:sp>
        <p:nvSpPr>
          <p:cNvPr id="14" name="Text 7"/>
          <p:cNvSpPr/>
          <p:nvPr/>
        </p:nvSpPr>
        <p:spPr>
          <a:xfrm>
            <a:off x="9130784" y="4754047"/>
            <a:ext cx="2112050" cy="1104900"/>
          </a:xfrm>
          <a:prstGeom prst="rect">
            <a:avLst/>
          </a:prstGeom>
          <a:noFill/>
          <a:ln/>
        </p:spPr>
        <p:txBody>
          <a:bodyPr wrap="square" rtlCol="0" anchor="t"/>
          <a:lstStyle/>
          <a:p>
            <a:pPr algn="l" marL="342900" indent="-342900">
              <a:lnSpc>
                <a:spcPts val="2175"/>
              </a:lnSpc>
              <a:buSzPct val="100000"/>
              <a:buChar char="•"/>
            </a:pPr>
            <a:r>
              <a:rPr lang="en-US" sz="1359" dirty="0">
                <a:solidFill>
                  <a:srgbClr val="454240"/>
                </a:solidFill>
                <a:latin typeface="DM Sans" pitchFamily="34" charset="0"/>
                <a:ea typeface="DM Sans" pitchFamily="34" charset="-122"/>
                <a:cs typeface="DM Sans" pitchFamily="34" charset="-120"/>
              </a:rPr>
              <a:t>Personalize responses based on user preferences, history, and behavior.</a:t>
            </a:r>
            <a:endParaRPr lang="en-US" sz="1359" dirty="0"/>
          </a:p>
        </p:txBody>
      </p:sp>
      <p:sp>
        <p:nvSpPr>
          <p:cNvPr id="15" name="Text 8"/>
          <p:cNvSpPr/>
          <p:nvPr/>
        </p:nvSpPr>
        <p:spPr>
          <a:xfrm>
            <a:off x="9130784" y="5928003"/>
            <a:ext cx="2112050" cy="1657350"/>
          </a:xfrm>
          <a:prstGeom prst="rect">
            <a:avLst/>
          </a:prstGeom>
          <a:noFill/>
          <a:ln/>
        </p:spPr>
        <p:txBody>
          <a:bodyPr wrap="square" rtlCol="0" anchor="t"/>
          <a:lstStyle/>
          <a:p>
            <a:pPr algn="l" marL="342900" indent="-342900">
              <a:lnSpc>
                <a:spcPts val="2175"/>
              </a:lnSpc>
              <a:buSzPct val="100000"/>
              <a:buChar char="•"/>
            </a:pPr>
            <a:r>
              <a:rPr lang="en-US" sz="1359" dirty="0">
                <a:solidFill>
                  <a:srgbClr val="454240"/>
                </a:solidFill>
                <a:latin typeface="DM Sans" pitchFamily="34" charset="0"/>
                <a:ea typeface="DM Sans" pitchFamily="34" charset="-122"/>
                <a:cs typeface="DM Sans" pitchFamily="34" charset="-120"/>
              </a:rPr>
              <a:t>Use user profiles or preferences to tailor responses to individual users and provide a more engaging and personalized experience.</a:t>
            </a:r>
            <a:endParaRPr lang="en-US" sz="1359" dirty="0"/>
          </a:p>
        </p:txBody>
      </p:sp>
      <p:pic>
        <p:nvPicPr>
          <p:cNvPr id="16"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
        <p:nvSpPr>
          <p:cNvPr id="4" name="Text 1"/>
          <p:cNvSpPr/>
          <p:nvPr/>
        </p:nvSpPr>
        <p:spPr>
          <a:xfrm>
            <a:off x="2037993" y="1151692"/>
            <a:ext cx="10554414" cy="1388745"/>
          </a:xfrm>
          <a:prstGeom prst="rect">
            <a:avLst/>
          </a:prstGeom>
          <a:noFill/>
          <a:ln/>
        </p:spPr>
        <p:txBody>
          <a:bodyPr wrap="square" rtlCol="0" anchor="t"/>
          <a:lstStyle/>
          <a:p>
            <a:pPr indent="0" marL="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Optimizing Performance and Scalability</a:t>
            </a:r>
            <a:endParaRPr lang="en-US" sz="4374" dirty="0"/>
          </a:p>
        </p:txBody>
      </p:sp>
      <p:pic>
        <p:nvPicPr>
          <p:cNvPr id="5" name="Image 1" descr="preencoded.png">    </p:cNvPr>
          <p:cNvPicPr>
            <a:picLocks noChangeAspect="1"/>
          </p:cNvPicPr>
          <p:nvPr/>
        </p:nvPicPr>
        <p:blipFill>
          <a:blip r:embed="rId2"/>
          <a:stretch>
            <a:fillRect/>
          </a:stretch>
        </p:blipFill>
        <p:spPr>
          <a:xfrm>
            <a:off x="2037993" y="2984778"/>
            <a:ext cx="555427" cy="555427"/>
          </a:xfrm>
          <a:prstGeom prst="rect">
            <a:avLst/>
          </a:prstGeom>
        </p:spPr>
      </p:pic>
      <p:sp>
        <p:nvSpPr>
          <p:cNvPr id="6" name="Text 2"/>
          <p:cNvSpPr/>
          <p:nvPr/>
        </p:nvSpPr>
        <p:spPr>
          <a:xfrm>
            <a:off x="2037993" y="3762375"/>
            <a:ext cx="3295888" cy="694373"/>
          </a:xfrm>
          <a:prstGeom prst="rect">
            <a:avLst/>
          </a:prstGeom>
          <a:noFill/>
          <a:ln/>
        </p:spPr>
        <p:txBody>
          <a:bodyPr wrap="square" rtlCol="0" anchor="t"/>
          <a:lstStyle/>
          <a:p>
            <a:pPr algn="l" indent="0" marL="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Distributed Architecture</a:t>
            </a:r>
            <a:endParaRPr lang="en-US" sz="2187" dirty="0"/>
          </a:p>
        </p:txBody>
      </p:sp>
      <p:sp>
        <p:nvSpPr>
          <p:cNvPr id="7" name="Text 3"/>
          <p:cNvSpPr/>
          <p:nvPr/>
        </p:nvSpPr>
        <p:spPr>
          <a:xfrm>
            <a:off x="2037993" y="4589978"/>
            <a:ext cx="3295888" cy="2132409"/>
          </a:xfrm>
          <a:prstGeom prst="rect">
            <a:avLst/>
          </a:prstGeom>
          <a:noFill/>
          <a:ln/>
        </p:spPr>
        <p:txBody>
          <a:bodyPr wrap="square" rtlCol="0" anchor="t"/>
          <a:lstStyle/>
          <a:p>
            <a:pPr algn="l" indent="0" marL="0">
              <a:lnSpc>
                <a:spcPts val="2799"/>
              </a:lnSpc>
              <a:buNone/>
            </a:pPr>
            <a:r>
              <a:rPr lang="en-US" sz="1750" dirty="0">
                <a:solidFill>
                  <a:srgbClr val="454240"/>
                </a:solidFill>
                <a:latin typeface="DM Sans" pitchFamily="34" charset="0"/>
                <a:ea typeface="DM Sans" pitchFamily="34" charset="-122"/>
                <a:cs typeface="DM Sans" pitchFamily="34" charset="-120"/>
              </a:rPr>
              <a:t>Employing a distributed, microservices-based architecture ensures efficient resource utilization and enables seamless scaling as user demand increases.</a:t>
            </a:r>
            <a:endParaRPr lang="en-US" sz="1750" dirty="0"/>
          </a:p>
        </p:txBody>
      </p:sp>
      <p:pic>
        <p:nvPicPr>
          <p:cNvPr id="8" name="Image 2" descr="preencoded.png">    </p:cNvPr>
          <p:cNvPicPr>
            <a:picLocks noChangeAspect="1"/>
          </p:cNvPicPr>
          <p:nvPr/>
        </p:nvPicPr>
        <p:blipFill>
          <a:blip r:embed="rId3"/>
          <a:stretch>
            <a:fillRect/>
          </a:stretch>
        </p:blipFill>
        <p:spPr>
          <a:xfrm>
            <a:off x="5667137" y="2984778"/>
            <a:ext cx="555427" cy="555427"/>
          </a:xfrm>
          <a:prstGeom prst="rect">
            <a:avLst/>
          </a:prstGeom>
        </p:spPr>
      </p:pic>
      <p:sp>
        <p:nvSpPr>
          <p:cNvPr id="9" name="Text 4"/>
          <p:cNvSpPr/>
          <p:nvPr/>
        </p:nvSpPr>
        <p:spPr>
          <a:xfrm>
            <a:off x="5667137" y="3762375"/>
            <a:ext cx="2777490" cy="347186"/>
          </a:xfrm>
          <a:prstGeom prst="rect">
            <a:avLst/>
          </a:prstGeom>
          <a:noFill/>
          <a:ln/>
        </p:spPr>
        <p:txBody>
          <a:bodyPr wrap="none" rtlCol="0" anchor="t"/>
          <a:lstStyle/>
          <a:p>
            <a:pPr algn="l" indent="0" marL="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Cloud Integration</a:t>
            </a:r>
            <a:endParaRPr lang="en-US" sz="2187" dirty="0"/>
          </a:p>
        </p:txBody>
      </p:sp>
      <p:sp>
        <p:nvSpPr>
          <p:cNvPr id="10" name="Text 5"/>
          <p:cNvSpPr/>
          <p:nvPr/>
        </p:nvSpPr>
        <p:spPr>
          <a:xfrm>
            <a:off x="5667137" y="4242792"/>
            <a:ext cx="3296007" cy="2132409"/>
          </a:xfrm>
          <a:prstGeom prst="rect">
            <a:avLst/>
          </a:prstGeom>
          <a:noFill/>
          <a:ln/>
        </p:spPr>
        <p:txBody>
          <a:bodyPr wrap="square" rtlCol="0" anchor="t"/>
          <a:lstStyle/>
          <a:p>
            <a:pPr algn="l" indent="0" marL="0">
              <a:lnSpc>
                <a:spcPts val="2799"/>
              </a:lnSpc>
              <a:buNone/>
            </a:pPr>
            <a:r>
              <a:rPr lang="en-US" sz="1750" dirty="0">
                <a:solidFill>
                  <a:srgbClr val="454240"/>
                </a:solidFill>
                <a:latin typeface="DM Sans" pitchFamily="34" charset="0"/>
                <a:ea typeface="DM Sans" pitchFamily="34" charset="-122"/>
                <a:cs typeface="DM Sans" pitchFamily="34" charset="-120"/>
              </a:rPr>
              <a:t>Leveraging cloud-based infrastructure and services can provide the necessary computing power, storage, and scalability to handle high-volume voice interactions.</a:t>
            </a:r>
            <a:endParaRPr lang="en-US" sz="1750" dirty="0"/>
          </a:p>
        </p:txBody>
      </p:sp>
      <p:pic>
        <p:nvPicPr>
          <p:cNvPr id="11" name="Image 3" descr="preencoded.png">    </p:cNvPr>
          <p:cNvPicPr>
            <a:picLocks noChangeAspect="1"/>
          </p:cNvPicPr>
          <p:nvPr/>
        </p:nvPicPr>
        <p:blipFill>
          <a:blip r:embed="rId4"/>
          <a:stretch>
            <a:fillRect/>
          </a:stretch>
        </p:blipFill>
        <p:spPr>
          <a:xfrm>
            <a:off x="9296400" y="2984778"/>
            <a:ext cx="555427" cy="555427"/>
          </a:xfrm>
          <a:prstGeom prst="rect">
            <a:avLst/>
          </a:prstGeom>
        </p:spPr>
      </p:pic>
      <p:sp>
        <p:nvSpPr>
          <p:cNvPr id="12" name="Text 6"/>
          <p:cNvSpPr/>
          <p:nvPr/>
        </p:nvSpPr>
        <p:spPr>
          <a:xfrm>
            <a:off x="9296400" y="3762375"/>
            <a:ext cx="3296007" cy="694373"/>
          </a:xfrm>
          <a:prstGeom prst="rect">
            <a:avLst/>
          </a:prstGeom>
          <a:noFill/>
          <a:ln/>
        </p:spPr>
        <p:txBody>
          <a:bodyPr wrap="square" rtlCol="0" anchor="t"/>
          <a:lstStyle/>
          <a:p>
            <a:pPr algn="l" indent="0" marL="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Continuous Optimization</a:t>
            </a:r>
            <a:endParaRPr lang="en-US" sz="2187" dirty="0"/>
          </a:p>
        </p:txBody>
      </p:sp>
      <p:sp>
        <p:nvSpPr>
          <p:cNvPr id="13" name="Text 7"/>
          <p:cNvSpPr/>
          <p:nvPr/>
        </p:nvSpPr>
        <p:spPr>
          <a:xfrm>
            <a:off x="9296400" y="4589978"/>
            <a:ext cx="3296007" cy="2487811"/>
          </a:xfrm>
          <a:prstGeom prst="rect">
            <a:avLst/>
          </a:prstGeom>
          <a:noFill/>
          <a:ln/>
        </p:spPr>
        <p:txBody>
          <a:bodyPr wrap="square" rtlCol="0" anchor="t"/>
          <a:lstStyle/>
          <a:p>
            <a:pPr algn="l" indent="0" marL="0">
              <a:lnSpc>
                <a:spcPts val="2799"/>
              </a:lnSpc>
              <a:buNone/>
            </a:pPr>
            <a:r>
              <a:rPr lang="en-US" sz="1750" dirty="0">
                <a:solidFill>
                  <a:srgbClr val="454240"/>
                </a:solidFill>
                <a:latin typeface="DM Sans" pitchFamily="34" charset="0"/>
                <a:ea typeface="DM Sans" pitchFamily="34" charset="-122"/>
                <a:cs typeface="DM Sans" pitchFamily="34" charset="-120"/>
              </a:rPr>
              <a:t>Regularly monitoring and optimizing the system's performance, as well as updating the underlying language models, helps maintain a reliable and responsive voice assistant.</a:t>
            </a:r>
            <a:endParaRPr lang="en-US" sz="1750"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
        <p:nvSpPr>
          <p:cNvPr id="4" name="Text 1"/>
          <p:cNvSpPr/>
          <p:nvPr/>
        </p:nvSpPr>
        <p:spPr>
          <a:xfrm>
            <a:off x="2037993" y="1286351"/>
            <a:ext cx="9325094" cy="694373"/>
          </a:xfrm>
          <a:prstGeom prst="rect">
            <a:avLst/>
          </a:prstGeom>
          <a:noFill/>
          <a:ln/>
        </p:spPr>
        <p:txBody>
          <a:bodyPr wrap="none" rtlCol="0" anchor="t"/>
          <a:lstStyle/>
          <a:p>
            <a:pPr indent="0" marL="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The Future of AI Voice Assistants</a:t>
            </a:r>
            <a:endParaRPr lang="en-US" sz="4374" dirty="0"/>
          </a:p>
        </p:txBody>
      </p:sp>
      <p:sp>
        <p:nvSpPr>
          <p:cNvPr id="5" name="Shape 2"/>
          <p:cNvSpPr/>
          <p:nvPr/>
        </p:nvSpPr>
        <p:spPr>
          <a:xfrm>
            <a:off x="2037993" y="2425065"/>
            <a:ext cx="10554414" cy="4518184"/>
          </a:xfrm>
          <a:prstGeom prst="roundRect">
            <a:avLst>
              <a:gd name="adj" fmla="val 2213"/>
            </a:avLst>
          </a:prstGeom>
          <a:noFill/>
          <a:ln w="7620">
            <a:solidFill>
              <a:srgbClr val="000000">
                <a:alpha val="8000"/>
              </a:srgbClr>
            </a:solidFill>
            <a:prstDash val="solid"/>
          </a:ln>
        </p:spPr>
      </p:sp>
      <p:sp>
        <p:nvSpPr>
          <p:cNvPr id="6" name="Shape 3"/>
          <p:cNvSpPr/>
          <p:nvPr/>
        </p:nvSpPr>
        <p:spPr>
          <a:xfrm>
            <a:off x="2045613" y="2432685"/>
            <a:ext cx="10539174" cy="2591633"/>
          </a:xfrm>
          <a:prstGeom prst="rect">
            <a:avLst/>
          </a:prstGeom>
          <a:solidFill>
            <a:srgbClr val="FFFFFF">
              <a:alpha val="4000"/>
            </a:srgbClr>
          </a:solidFill>
          <a:ln/>
        </p:spPr>
      </p:sp>
      <p:sp>
        <p:nvSpPr>
          <p:cNvPr id="7" name="Text 4"/>
          <p:cNvSpPr/>
          <p:nvPr/>
        </p:nvSpPr>
        <p:spPr>
          <a:xfrm>
            <a:off x="2623304" y="2573536"/>
            <a:ext cx="8681680"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454240"/>
                </a:solidFill>
                <a:latin typeface="DM Sans" pitchFamily="34" charset="0"/>
                <a:ea typeface="DM Sans" pitchFamily="34" charset="-122"/>
                <a:cs typeface="DM Sans" pitchFamily="34" charset="-120"/>
              </a:rPr>
              <a:t>Multimodal input: Accepts text, images, and voice commands.</a:t>
            </a:r>
            <a:endParaRPr lang="en-US" sz="1750" dirty="0"/>
          </a:p>
        </p:txBody>
      </p:sp>
      <p:sp>
        <p:nvSpPr>
          <p:cNvPr id="8" name="Text 5"/>
          <p:cNvSpPr/>
          <p:nvPr/>
        </p:nvSpPr>
        <p:spPr>
          <a:xfrm>
            <a:off x="2623304" y="3062168"/>
            <a:ext cx="8681680"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454240"/>
                </a:solidFill>
                <a:latin typeface="DM Sans" pitchFamily="34" charset="0"/>
                <a:ea typeface="DM Sans" pitchFamily="34" charset="-122"/>
                <a:cs typeface="DM Sans" pitchFamily="34" charset="-120"/>
              </a:rPr>
              <a:t>Natural language understanding: Interprets user queries accurately.</a:t>
            </a:r>
            <a:endParaRPr lang="en-US" sz="1750" dirty="0"/>
          </a:p>
        </p:txBody>
      </p:sp>
      <p:sp>
        <p:nvSpPr>
          <p:cNvPr id="9" name="Text 6"/>
          <p:cNvSpPr/>
          <p:nvPr/>
        </p:nvSpPr>
        <p:spPr>
          <a:xfrm>
            <a:off x="2623304" y="3550801"/>
            <a:ext cx="8681680"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454240"/>
                </a:solidFill>
                <a:latin typeface="DM Sans" pitchFamily="34" charset="0"/>
                <a:ea typeface="DM Sans" pitchFamily="34" charset="-122"/>
                <a:cs typeface="DM Sans" pitchFamily="34" charset="-120"/>
              </a:rPr>
              <a:t>Expressive speech synthesis: Delivers human-like responses with Whisper.</a:t>
            </a:r>
            <a:endParaRPr lang="en-US" sz="1750" dirty="0"/>
          </a:p>
        </p:txBody>
      </p:sp>
      <p:sp>
        <p:nvSpPr>
          <p:cNvPr id="10" name="Text 7"/>
          <p:cNvSpPr/>
          <p:nvPr/>
        </p:nvSpPr>
        <p:spPr>
          <a:xfrm>
            <a:off x="2623304" y="4039433"/>
            <a:ext cx="8681680"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454240"/>
                </a:solidFill>
                <a:latin typeface="DM Sans" pitchFamily="34" charset="0"/>
                <a:ea typeface="DM Sans" pitchFamily="34" charset="-122"/>
                <a:cs typeface="DM Sans" pitchFamily="34" charset="-120"/>
              </a:rPr>
              <a:t>Personalization: Learns and adapts to user preferences over time.</a:t>
            </a:r>
            <a:endParaRPr lang="en-US" sz="1750" dirty="0"/>
          </a:p>
        </p:txBody>
      </p:sp>
      <p:sp>
        <p:nvSpPr>
          <p:cNvPr id="11" name="Text 8"/>
          <p:cNvSpPr/>
          <p:nvPr/>
        </p:nvSpPr>
        <p:spPr>
          <a:xfrm>
            <a:off x="2623304" y="4528066"/>
            <a:ext cx="8681680"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454240"/>
                </a:solidFill>
                <a:latin typeface="DM Sans" pitchFamily="34" charset="0"/>
                <a:ea typeface="DM Sans" pitchFamily="34" charset="-122"/>
                <a:cs typeface="DM Sans" pitchFamily="34" charset="-120"/>
              </a:rPr>
              <a:t>Accessibility: Provides inclusive interaction for users with diverse needs.</a:t>
            </a:r>
            <a:endParaRPr lang="en-US" sz="1750" dirty="0"/>
          </a:p>
        </p:txBody>
      </p:sp>
      <p:sp>
        <p:nvSpPr>
          <p:cNvPr id="12" name="Text 9"/>
          <p:cNvSpPr/>
          <p:nvPr/>
        </p:nvSpPr>
        <p:spPr>
          <a:xfrm>
            <a:off x="11756946" y="2573536"/>
            <a:ext cx="605671" cy="355402"/>
          </a:xfrm>
          <a:prstGeom prst="rect">
            <a:avLst/>
          </a:prstGeom>
          <a:noFill/>
          <a:ln/>
        </p:spPr>
        <p:txBody>
          <a:bodyPr wrap="none" rtlCol="0" anchor="t"/>
          <a:lstStyle/>
          <a:p>
            <a:pPr indent="0" marL="0">
              <a:lnSpc>
                <a:spcPts val="2799"/>
              </a:lnSpc>
              <a:buNone/>
            </a:pPr>
            <a:endParaRPr lang="en-US" sz="1750" dirty="0"/>
          </a:p>
        </p:txBody>
      </p:sp>
      <p:sp>
        <p:nvSpPr>
          <p:cNvPr id="13" name="Shape 10"/>
          <p:cNvSpPr/>
          <p:nvPr/>
        </p:nvSpPr>
        <p:spPr>
          <a:xfrm>
            <a:off x="2045613" y="5024318"/>
            <a:ext cx="10539174" cy="637103"/>
          </a:xfrm>
          <a:prstGeom prst="rect">
            <a:avLst/>
          </a:prstGeom>
          <a:solidFill>
            <a:srgbClr val="000000">
              <a:alpha val="4000"/>
            </a:srgbClr>
          </a:solidFill>
          <a:ln/>
        </p:spPr>
      </p:sp>
      <p:sp>
        <p:nvSpPr>
          <p:cNvPr id="14" name="Text 11"/>
          <p:cNvSpPr/>
          <p:nvPr/>
        </p:nvSpPr>
        <p:spPr>
          <a:xfrm>
            <a:off x="2267903" y="5165169"/>
            <a:ext cx="9037082" cy="355402"/>
          </a:xfrm>
          <a:prstGeom prst="rect">
            <a:avLst/>
          </a:prstGeom>
          <a:noFill/>
          <a:ln/>
        </p:spPr>
        <p:txBody>
          <a:bodyPr wrap="none" rtlCol="0" anchor="t"/>
          <a:lstStyle/>
          <a:p>
            <a:pPr indent="0" marL="0">
              <a:lnSpc>
                <a:spcPts val="2799"/>
              </a:lnSpc>
              <a:buNone/>
            </a:pPr>
            <a:endParaRPr lang="en-US" sz="1750" dirty="0"/>
          </a:p>
        </p:txBody>
      </p:sp>
      <p:sp>
        <p:nvSpPr>
          <p:cNvPr id="15" name="Text 12"/>
          <p:cNvSpPr/>
          <p:nvPr/>
        </p:nvSpPr>
        <p:spPr>
          <a:xfrm>
            <a:off x="11756946" y="5165169"/>
            <a:ext cx="605671" cy="355402"/>
          </a:xfrm>
          <a:prstGeom prst="rect">
            <a:avLst/>
          </a:prstGeom>
          <a:noFill/>
          <a:ln/>
        </p:spPr>
        <p:txBody>
          <a:bodyPr wrap="none" rtlCol="0" anchor="t"/>
          <a:lstStyle/>
          <a:p>
            <a:pPr indent="0" marL="0">
              <a:lnSpc>
                <a:spcPts val="2799"/>
              </a:lnSpc>
              <a:buNone/>
            </a:pPr>
            <a:endParaRPr lang="en-US" sz="1750" dirty="0"/>
          </a:p>
        </p:txBody>
      </p:sp>
      <p:sp>
        <p:nvSpPr>
          <p:cNvPr id="16" name="Shape 13"/>
          <p:cNvSpPr/>
          <p:nvPr/>
        </p:nvSpPr>
        <p:spPr>
          <a:xfrm>
            <a:off x="2045613" y="5661422"/>
            <a:ext cx="10539174" cy="637103"/>
          </a:xfrm>
          <a:prstGeom prst="rect">
            <a:avLst/>
          </a:prstGeom>
          <a:solidFill>
            <a:srgbClr val="FFFFFF">
              <a:alpha val="4000"/>
            </a:srgbClr>
          </a:solidFill>
          <a:ln/>
        </p:spPr>
      </p:sp>
      <p:sp>
        <p:nvSpPr>
          <p:cNvPr id="17" name="Text 14"/>
          <p:cNvSpPr/>
          <p:nvPr/>
        </p:nvSpPr>
        <p:spPr>
          <a:xfrm>
            <a:off x="2267903" y="5802273"/>
            <a:ext cx="9037082" cy="355402"/>
          </a:xfrm>
          <a:prstGeom prst="rect">
            <a:avLst/>
          </a:prstGeom>
          <a:noFill/>
          <a:ln/>
        </p:spPr>
        <p:txBody>
          <a:bodyPr wrap="none" rtlCol="0" anchor="t"/>
          <a:lstStyle/>
          <a:p>
            <a:pPr indent="0" marL="0">
              <a:lnSpc>
                <a:spcPts val="2799"/>
              </a:lnSpc>
              <a:buNone/>
            </a:pPr>
            <a:endParaRPr lang="en-US" sz="1750" dirty="0"/>
          </a:p>
        </p:txBody>
      </p:sp>
      <p:sp>
        <p:nvSpPr>
          <p:cNvPr id="18" name="Text 15"/>
          <p:cNvSpPr/>
          <p:nvPr/>
        </p:nvSpPr>
        <p:spPr>
          <a:xfrm>
            <a:off x="11756946" y="5802273"/>
            <a:ext cx="605671" cy="355402"/>
          </a:xfrm>
          <a:prstGeom prst="rect">
            <a:avLst/>
          </a:prstGeom>
          <a:noFill/>
          <a:ln/>
        </p:spPr>
        <p:txBody>
          <a:bodyPr wrap="none" rtlCol="0" anchor="t"/>
          <a:lstStyle/>
          <a:p>
            <a:pPr indent="0" marL="0">
              <a:lnSpc>
                <a:spcPts val="2799"/>
              </a:lnSpc>
              <a:buNone/>
            </a:pPr>
            <a:endParaRPr lang="en-US" sz="1750" dirty="0"/>
          </a:p>
        </p:txBody>
      </p:sp>
      <p:sp>
        <p:nvSpPr>
          <p:cNvPr id="19" name="Shape 16"/>
          <p:cNvSpPr/>
          <p:nvPr/>
        </p:nvSpPr>
        <p:spPr>
          <a:xfrm>
            <a:off x="2045613" y="6298525"/>
            <a:ext cx="10539174" cy="637103"/>
          </a:xfrm>
          <a:prstGeom prst="rect">
            <a:avLst/>
          </a:prstGeom>
          <a:solidFill>
            <a:srgbClr val="000000">
              <a:alpha val="4000"/>
            </a:srgbClr>
          </a:solidFill>
          <a:ln/>
        </p:spPr>
      </p:sp>
      <p:sp>
        <p:nvSpPr>
          <p:cNvPr id="20" name="Text 17"/>
          <p:cNvSpPr/>
          <p:nvPr/>
        </p:nvSpPr>
        <p:spPr>
          <a:xfrm>
            <a:off x="2267903" y="6439376"/>
            <a:ext cx="9037082" cy="355402"/>
          </a:xfrm>
          <a:prstGeom prst="rect">
            <a:avLst/>
          </a:prstGeom>
          <a:noFill/>
          <a:ln/>
        </p:spPr>
        <p:txBody>
          <a:bodyPr wrap="none" rtlCol="0" anchor="t"/>
          <a:lstStyle/>
          <a:p>
            <a:pPr indent="0" marL="0">
              <a:lnSpc>
                <a:spcPts val="2799"/>
              </a:lnSpc>
              <a:buNone/>
            </a:pPr>
            <a:endParaRPr lang="en-US" sz="1750" dirty="0"/>
          </a:p>
        </p:txBody>
      </p:sp>
      <p:sp>
        <p:nvSpPr>
          <p:cNvPr id="21" name="Text 18"/>
          <p:cNvSpPr/>
          <p:nvPr/>
        </p:nvSpPr>
        <p:spPr>
          <a:xfrm>
            <a:off x="11756946" y="6439376"/>
            <a:ext cx="605671" cy="355402"/>
          </a:xfrm>
          <a:prstGeom prst="rect">
            <a:avLst/>
          </a:prstGeom>
          <a:noFill/>
          <a:ln/>
        </p:spPr>
        <p:txBody>
          <a:bodyPr wrap="none" rtlCol="0" anchor="t"/>
          <a:lstStyle/>
          <a:p>
            <a:pPr indent="0" marL="0">
              <a:lnSpc>
                <a:spcPts val="2799"/>
              </a:lnSpc>
              <a:buNone/>
            </a:pPr>
            <a:endParaRPr lang="en-US" sz="1750" dirty="0"/>
          </a:p>
        </p:txBody>
      </p:sp>
      <p:pic>
        <p:nvPicPr>
          <p:cNvPr id="2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2024-04-30T16:19:52Z</dcterms:created>
  <dcterms:modified xsi:type="dcterms:W3CDTF">2024-04-30T16:19:52Z</dcterms:modified>
</cp:coreProperties>
</file>